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  <p:sldId id="268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41355-B1D7-4E11-ADB4-8EB4FC790207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EAA48-7653-42FA-95B9-00A5B2893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96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Always reduce</a:t>
            </a:r>
            <a:r>
              <a:rPr lang="en-US" baseline="0" dirty="0" smtClean="0"/>
              <a:t> ratios to simplest 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EAA48-7653-42FA-95B9-00A5B28934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8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2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9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2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7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8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5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6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B7AD-F8CA-43D4-A2A2-F8BE599EE139}" type="datetimeFigureOut">
              <a:rPr lang="en-US" smtClean="0"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1E325-FAF1-49AC-BF4C-9C01DDFD5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2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2037586"/>
            <a:ext cx="1097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8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</p:spTree>
    <p:extLst>
      <p:ext uri="{BB962C8B-B14F-4D97-AF65-F5344CB8AC3E}">
        <p14:creationId xmlns:p14="http://schemas.microsoft.com/office/powerpoint/2010/main" val="182869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title"/>
          </p:nvPr>
        </p:nvSpPr>
        <p:spPr>
          <a:xfrm>
            <a:off x="684213" y="1066800"/>
            <a:ext cx="8002587" cy="609600"/>
          </a:xfrm>
        </p:spPr>
        <p:txBody>
          <a:bodyPr>
            <a:normAutofit fontScale="90000"/>
          </a:bodyPr>
          <a:lstStyle/>
          <a:p>
            <a:r>
              <a:rPr lang="en-US" altLang="en-US" b="1">
                <a:solidFill>
                  <a:schemeClr val="accent5">
                    <a:lumMod val="50000"/>
                  </a:schemeClr>
                </a:solidFill>
                <a:latin typeface="+mn-lt"/>
                <a:ea typeface="ＭＳ Ｐゴシック" panose="020B0600070205080204" pitchFamily="34" charset="-128"/>
              </a:rPr>
              <a:t>Mole Ratio</a:t>
            </a:r>
          </a:p>
        </p:txBody>
      </p:sp>
      <p:sp>
        <p:nvSpPr>
          <p:cNvPr id="5" name="Rectangle 13"/>
          <p:cNvSpPr txBox="1">
            <a:spLocks noChangeArrowheads="1"/>
          </p:cNvSpPr>
          <p:nvPr/>
        </p:nvSpPr>
        <p:spPr>
          <a:xfrm>
            <a:off x="685800" y="1828800"/>
            <a:ext cx="10892642" cy="20270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A mole ratio 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is a conversion factor that relates the amounts in moles of any two substances involved in a chemical reaction</a:t>
            </a:r>
          </a:p>
          <a:p>
            <a:pPr marL="0" indent="0">
              <a:buNone/>
            </a:pPr>
            <a:endParaRPr lang="en-US" altLang="en-US" dirty="0">
              <a:solidFill>
                <a:schemeClr val="accent5">
                  <a:lumMod val="50000"/>
                </a:schemeClr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b="1" u="sng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	  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 Al</a:t>
            </a:r>
            <a:r>
              <a:rPr lang="en-US" altLang="en-US" baseline="-25000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O</a:t>
            </a:r>
            <a:r>
              <a:rPr lang="en-US" altLang="en-US" baseline="-25000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i="1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l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) →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 Al(</a:t>
            </a:r>
            <a:r>
              <a:rPr lang="en-US" altLang="en-US" i="1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) +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 O</a:t>
            </a:r>
            <a:r>
              <a:rPr lang="en-US" altLang="en-US" baseline="-25000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i="1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g</a:t>
            </a: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)</a:t>
            </a:r>
          </a:p>
          <a:p>
            <a:pPr>
              <a:buFontTx/>
              <a:buNone/>
            </a:pP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	</a:t>
            </a:r>
          </a:p>
          <a:p>
            <a:pPr>
              <a:buFontTx/>
              <a:buNone/>
            </a:pPr>
            <a:r>
              <a:rPr lang="en-US" altLang="en-US" b="1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	</a:t>
            </a:r>
          </a:p>
          <a:p>
            <a:endParaRPr lang="en-US" altLang="en-US" dirty="0">
              <a:solidFill>
                <a:schemeClr val="accent5">
                  <a:lumMod val="50000"/>
                </a:schemeClr>
              </a:solidFill>
              <a:ea typeface="ＭＳ Ｐゴシック" panose="020B0600070205080204" pitchFamily="34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05642" y="4278346"/>
            <a:ext cx="10972800" cy="954107"/>
            <a:chOff x="605642" y="3980888"/>
            <a:chExt cx="10972800" cy="95410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238959" y="4487845"/>
              <a:ext cx="1718631" cy="523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539650" y="4486972"/>
              <a:ext cx="1718631" cy="523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939496" y="4486099"/>
              <a:ext cx="1718631" cy="5234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05642" y="3980888"/>
              <a:ext cx="109728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Tx/>
                <a:buNone/>
              </a:pPr>
              <a:r>
                <a:rPr lang="en-US" altLang="en-US" sz="2800" b="1" u="sng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Mole Ratios:</a:t>
              </a:r>
              <a:r>
                <a:rPr lang="en-US" altLang="en-US" sz="2800" b="1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     	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2 </a:t>
              </a:r>
              <a:r>
                <a:rPr lang="en-US" altLang="en-US" sz="2800" dirty="0" err="1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mol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 Al</a:t>
              </a:r>
              <a:r>
                <a:rPr lang="en-US" altLang="en-US" sz="2800" baseline="-250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2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O</a:t>
              </a:r>
              <a:r>
                <a:rPr lang="en-US" altLang="en-US" sz="2800" baseline="-250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3	   </a:t>
              </a:r>
              <a:r>
                <a:rPr lang="en-US" altLang="en-US" sz="2800" dirty="0" smtClean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2 </a:t>
              </a:r>
              <a:r>
                <a:rPr lang="en-US" altLang="en-US" sz="2800" dirty="0" err="1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mol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 Al</a:t>
              </a:r>
              <a:r>
                <a:rPr lang="en-US" altLang="en-US" sz="2800" baseline="-250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2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O</a:t>
              </a:r>
              <a:r>
                <a:rPr lang="en-US" altLang="en-US" sz="2800" baseline="-250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3 	   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4 </a:t>
              </a:r>
              <a:r>
                <a:rPr lang="en-US" altLang="en-US" sz="2800" dirty="0" err="1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mol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 Al </a:t>
              </a:r>
              <a:endParaRPr lang="en-US" altLang="en-US" sz="2800" baseline="-25000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  <a:p>
              <a:pPr>
                <a:buFontTx/>
                <a:buNone/>
              </a:pP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		        	4 </a:t>
              </a:r>
              <a:r>
                <a:rPr lang="en-US" altLang="en-US" sz="2800" dirty="0" err="1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mol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 Al 	  3 </a:t>
              </a:r>
              <a:r>
                <a:rPr lang="en-US" altLang="en-US" sz="2800" dirty="0" err="1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mol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 O</a:t>
              </a:r>
              <a:r>
                <a:rPr lang="en-US" altLang="en-US" sz="2800" baseline="-250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2	                    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3 </a:t>
              </a:r>
              <a:r>
                <a:rPr lang="en-US" altLang="en-US" sz="2800" dirty="0" err="1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mol</a:t>
              </a:r>
              <a:r>
                <a:rPr lang="en-US" altLang="en-US" sz="28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 O</a:t>
              </a:r>
              <a:r>
                <a:rPr lang="en-US" altLang="en-US" sz="2800" baseline="-25000" dirty="0">
                  <a:solidFill>
                    <a:schemeClr val="accent5">
                      <a:lumMod val="50000"/>
                    </a:schemeClr>
                  </a:solidFill>
                  <a:ea typeface="ＭＳ Ｐゴシック" panose="020B0600070205080204" pitchFamily="34" charset="-128"/>
                </a:rPr>
                <a:t>2</a:t>
              </a:r>
              <a:endParaRPr lang="en-US" altLang="en-US" sz="2800" b="1" u="sng" dirty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590800" y="319885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dirty="0" smtClean="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2                   4           3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268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684213" y="1066800"/>
            <a:ext cx="8002587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>
                <a:solidFill>
                  <a:schemeClr val="accent5">
                    <a:lumMod val="50000"/>
                  </a:schemeClr>
                </a:solidFill>
                <a:latin typeface="+mn-lt"/>
                <a:ea typeface="ＭＳ Ｐゴシック" panose="020B0600070205080204" pitchFamily="34" charset="-128"/>
              </a:rPr>
              <a:t>Mole Ratio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24432" y="2146449"/>
            <a:ext cx="3591384" cy="1334451"/>
            <a:chOff x="3909160" y="2146449"/>
            <a:chExt cx="3591384" cy="1334451"/>
          </a:xfrm>
        </p:grpSpPr>
        <p:sp>
          <p:nvSpPr>
            <p:cNvPr id="7" name="TextBox 6"/>
            <p:cNvSpPr txBox="1"/>
            <p:nvPr/>
          </p:nvSpPr>
          <p:spPr>
            <a:xfrm>
              <a:off x="3909160" y="2146449"/>
              <a:ext cx="4186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>
                  <a:solidFill>
                    <a:srgbClr val="002060"/>
                  </a:solidFill>
                </a:rPr>
                <a:t>(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04895" y="2157461"/>
              <a:ext cx="49564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>
                  <a:solidFill>
                    <a:schemeClr val="accent5">
                      <a:lumMod val="50000"/>
                    </a:schemeClr>
                  </a:solidFill>
                </a:rPr>
                <a:t>)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206331" y="2398923"/>
              <a:ext cx="3096025" cy="954107"/>
              <a:chOff x="1066517" y="3831114"/>
              <a:chExt cx="3096025" cy="954107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066517" y="3831114"/>
                <a:ext cx="3096025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en-US" sz="2800" err="1">
                    <a:solidFill>
                      <a:srgbClr val="002060"/>
                    </a:solidFill>
                  </a:rPr>
                  <a:t>Mol</a:t>
                </a:r>
                <a:r>
                  <a:rPr lang="en-US" altLang="en-US" sz="2800">
                    <a:solidFill>
                      <a:srgbClr val="002060"/>
                    </a:solidFill>
                  </a:rPr>
                  <a:t> of unknown </a:t>
                </a:r>
              </a:p>
              <a:p>
                <a:pPr algn="ctr"/>
                <a:r>
                  <a:rPr lang="en-US" altLang="en-US" sz="2800" err="1">
                    <a:solidFill>
                      <a:srgbClr val="002060"/>
                    </a:solidFill>
                  </a:rPr>
                  <a:t>Mol</a:t>
                </a:r>
                <a:r>
                  <a:rPr lang="en-US" altLang="en-US" sz="2800">
                    <a:solidFill>
                      <a:srgbClr val="002060"/>
                    </a:solidFill>
                  </a:rPr>
                  <a:t> of known 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200839" y="4318612"/>
                <a:ext cx="2708321" cy="0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Box 11"/>
          <p:cNvSpPr txBox="1"/>
          <p:nvPr/>
        </p:nvSpPr>
        <p:spPr>
          <a:xfrm>
            <a:off x="5012675" y="2390663"/>
            <a:ext cx="6268311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>
                <a:solidFill>
                  <a:schemeClr val="accent5">
                    <a:lumMod val="50000"/>
                  </a:schemeClr>
                </a:solidFill>
              </a:rPr>
              <a:t>These numbers come from the coefficients in the  </a:t>
            </a:r>
            <a:r>
              <a:rPr lang="EN-US" sz="2800" b="1" u="sng">
                <a:solidFill>
                  <a:schemeClr val="accent5">
                    <a:lumMod val="50000"/>
                  </a:schemeClr>
                </a:solidFill>
              </a:rPr>
              <a:t>BALANCED EQUATION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5642" y="4103650"/>
            <a:ext cx="1097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2800" u="sng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 Al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O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l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) → </a:t>
            </a:r>
            <a:r>
              <a:rPr lang="en-US" altLang="en-US" sz="2800" u="sng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 Al(</a:t>
            </a:r>
            <a:r>
              <a:rPr lang="en-US" altLang="en-US" sz="2800" i="1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) + </a:t>
            </a:r>
            <a:r>
              <a:rPr lang="en-US" altLang="en-US" sz="2800" u="sng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 O</a:t>
            </a:r>
            <a:r>
              <a:rPr lang="en-US" altLang="en-US" sz="2800" baseline="-250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2800" i="1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g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97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sp>
        <p:nvSpPr>
          <p:cNvPr id="3" name="Rectangle 2"/>
          <p:cNvSpPr/>
          <p:nvPr/>
        </p:nvSpPr>
        <p:spPr>
          <a:xfrm>
            <a:off x="781163" y="1283329"/>
            <a:ext cx="66463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4000" b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Problem Type 1: Mole to Mole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2941506" y="2137270"/>
            <a:ext cx="6084832" cy="1345468"/>
            <a:chOff x="696866" y="2137270"/>
            <a:chExt cx="6792661" cy="1345468"/>
          </a:xfrm>
        </p:grpSpPr>
        <p:sp>
          <p:nvSpPr>
            <p:cNvPr id="6" name="Rectangle 5"/>
            <p:cNvSpPr/>
            <p:nvPr/>
          </p:nvSpPr>
          <p:spPr>
            <a:xfrm>
              <a:off x="914117" y="2378724"/>
              <a:ext cx="3096025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sz="2800">
                  <a:solidFill>
                    <a:srgbClr val="002060"/>
                  </a:solidFill>
                </a:rPr>
                <a:t>Amount of </a:t>
              </a:r>
              <a:r>
                <a:rPr lang="en-US" altLang="en-US" sz="2800" i="1">
                  <a:solidFill>
                    <a:srgbClr val="002060"/>
                  </a:solidFill>
                </a:rPr>
                <a:t>given</a:t>
              </a:r>
              <a:r>
                <a:rPr lang="en-US" altLang="en-US" sz="2800">
                  <a:solidFill>
                    <a:srgbClr val="002060"/>
                  </a:solidFill>
                </a:rPr>
                <a:t> </a:t>
              </a:r>
            </a:p>
            <a:p>
              <a:pPr algn="ctr"/>
              <a:r>
                <a:rPr lang="en-US" altLang="en-US" sz="2800">
                  <a:solidFill>
                    <a:srgbClr val="002060"/>
                  </a:solidFill>
                </a:rPr>
                <a:t>substance in </a:t>
              </a:r>
              <a:r>
                <a:rPr lang="en-US" altLang="en-US" sz="2800" err="1">
                  <a:solidFill>
                    <a:srgbClr val="002060"/>
                  </a:solidFill>
                </a:rPr>
                <a:t>mol</a:t>
              </a:r>
              <a:r>
                <a:rPr lang="en-US" altLang="en-US" sz="2800">
                  <a:solidFill>
                    <a:srgbClr val="002060"/>
                  </a:solidFill>
                </a:rPr>
                <a:t> 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6866" y="2137270"/>
              <a:ext cx="41864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>
                  <a:solidFill>
                    <a:srgbClr val="002060"/>
                  </a:solidFill>
                </a:rPr>
                <a:t>(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75027" y="2159299"/>
              <a:ext cx="49564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>
                  <a:solidFill>
                    <a:schemeClr val="accent5">
                      <a:lumMod val="50000"/>
                    </a:schemeClr>
                  </a:solidFill>
                </a:rPr>
                <a:t>)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947339" y="2146449"/>
              <a:ext cx="3542188" cy="1334451"/>
              <a:chOff x="3958356" y="2146449"/>
              <a:chExt cx="3542188" cy="133445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958356" y="2146449"/>
                <a:ext cx="41864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0">
                    <a:solidFill>
                      <a:srgbClr val="002060"/>
                    </a:solidFill>
                  </a:rPr>
                  <a:t>(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004895" y="2157461"/>
                <a:ext cx="495649" cy="132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0">
                    <a:solidFill>
                      <a:schemeClr val="accent5">
                        <a:lumMod val="50000"/>
                      </a:schemeClr>
                    </a:solidFill>
                  </a:rPr>
                  <a:t>)</a:t>
                </a: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4206331" y="2398923"/>
                <a:ext cx="3096025" cy="954107"/>
                <a:chOff x="1066517" y="3831114"/>
                <a:chExt cx="3096025" cy="954107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1066517" y="3831114"/>
                  <a:ext cx="3096025" cy="95410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en-US" sz="2800" err="1">
                      <a:solidFill>
                        <a:srgbClr val="002060"/>
                      </a:solidFill>
                    </a:rPr>
                    <a:t>mol</a:t>
                  </a:r>
                  <a:r>
                    <a:rPr lang="en-US" altLang="en-US" sz="2800">
                      <a:solidFill>
                        <a:srgbClr val="002060"/>
                      </a:solidFill>
                    </a:rPr>
                    <a:t> of unknown </a:t>
                  </a:r>
                </a:p>
                <a:p>
                  <a:pPr algn="ctr"/>
                  <a:r>
                    <a:rPr lang="en-US" altLang="en-US" sz="2800" err="1">
                      <a:solidFill>
                        <a:srgbClr val="002060"/>
                      </a:solidFill>
                    </a:rPr>
                    <a:t>mol</a:t>
                  </a:r>
                  <a:r>
                    <a:rPr lang="en-US" altLang="en-US" sz="2800">
                      <a:solidFill>
                        <a:srgbClr val="002060"/>
                      </a:solidFill>
                    </a:rPr>
                    <a:t> of known </a:t>
                  </a:r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1200839" y="4318612"/>
                  <a:ext cx="2708321" cy="0"/>
                </a:xfrm>
                <a:prstGeom prst="line">
                  <a:avLst/>
                </a:prstGeom>
                <a:ln w="3810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0" name="Group 39"/>
          <p:cNvGrpSpPr/>
          <p:nvPr/>
        </p:nvGrpSpPr>
        <p:grpSpPr>
          <a:xfrm>
            <a:off x="2673428" y="5217544"/>
            <a:ext cx="6640513" cy="1271218"/>
            <a:chOff x="1219200" y="5217544"/>
            <a:chExt cx="6640513" cy="1271218"/>
          </a:xfrm>
        </p:grpSpPr>
        <p:grpSp>
          <p:nvGrpSpPr>
            <p:cNvPr id="17" name="Group 11"/>
            <p:cNvGrpSpPr>
              <a:grpSpLocks/>
            </p:cNvGrpSpPr>
            <p:nvPr/>
          </p:nvGrpSpPr>
          <p:grpSpPr bwMode="auto">
            <a:xfrm>
              <a:off x="1219200" y="5335019"/>
              <a:ext cx="2744788" cy="981075"/>
              <a:chOff x="768" y="2167"/>
              <a:chExt cx="1729" cy="618"/>
            </a:xfrm>
          </p:grpSpPr>
          <p:grpSp>
            <p:nvGrpSpPr>
              <p:cNvPr id="18" name="Group 6"/>
              <p:cNvGrpSpPr>
                <a:grpSpLocks/>
              </p:cNvGrpSpPr>
              <p:nvPr/>
            </p:nvGrpSpPr>
            <p:grpSpPr bwMode="auto">
              <a:xfrm>
                <a:off x="2343" y="2167"/>
                <a:ext cx="154" cy="618"/>
                <a:chOff x="2343" y="2167"/>
                <a:chExt cx="154" cy="618"/>
              </a:xfrm>
            </p:grpSpPr>
            <p:sp>
              <p:nvSpPr>
                <p:cNvPr id="23" name="Arc 4"/>
                <p:cNvSpPr>
                  <a:spLocks/>
                </p:cNvSpPr>
                <p:nvPr/>
              </p:nvSpPr>
              <p:spPr bwMode="auto">
                <a:xfrm rot="10800000">
                  <a:off x="2345" y="2455"/>
                  <a:ext cx="152" cy="330"/>
                </a:xfrm>
                <a:custGeom>
                  <a:avLst/>
                  <a:gdLst>
                    <a:gd name="T0" fmla="*/ 0 w 21600"/>
                    <a:gd name="T1" fmla="*/ 330 h 21206"/>
                    <a:gd name="T2" fmla="*/ 123 w 21600"/>
                    <a:gd name="T3" fmla="*/ 0 h 21206"/>
                    <a:gd name="T4" fmla="*/ 152 w 21600"/>
                    <a:gd name="T5" fmla="*/ 330 h 2120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206"/>
                    <a:gd name="T11" fmla="*/ 21600 w 21600"/>
                    <a:gd name="T12" fmla="*/ 21206 h 2120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206" fill="none" extrusionOk="0">
                      <a:moveTo>
                        <a:pt x="0" y="21206"/>
                      </a:moveTo>
                      <a:cubicBezTo>
                        <a:pt x="0" y="10860"/>
                        <a:pt x="7335" y="1967"/>
                        <a:pt x="17493" y="0"/>
                      </a:cubicBezTo>
                    </a:path>
                    <a:path w="21600" h="21206" stroke="0" extrusionOk="0">
                      <a:moveTo>
                        <a:pt x="0" y="21206"/>
                      </a:moveTo>
                      <a:cubicBezTo>
                        <a:pt x="0" y="10860"/>
                        <a:pt x="7335" y="1967"/>
                        <a:pt x="17493" y="0"/>
                      </a:cubicBezTo>
                      <a:lnTo>
                        <a:pt x="21600" y="21206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206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4" name="Arc 5"/>
                <p:cNvSpPr>
                  <a:spLocks/>
                </p:cNvSpPr>
                <p:nvPr/>
              </p:nvSpPr>
              <p:spPr bwMode="auto">
                <a:xfrm>
                  <a:off x="2343" y="2167"/>
                  <a:ext cx="153" cy="330"/>
                </a:xfrm>
                <a:custGeom>
                  <a:avLst/>
                  <a:gdLst>
                    <a:gd name="T0" fmla="*/ 28 w 21600"/>
                    <a:gd name="T1" fmla="*/ 0 h 21237"/>
                    <a:gd name="T2" fmla="*/ 153 w 21600"/>
                    <a:gd name="T3" fmla="*/ 330 h 21237"/>
                    <a:gd name="T4" fmla="*/ 0 w 21600"/>
                    <a:gd name="T5" fmla="*/ 330 h 2123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237"/>
                    <a:gd name="T11" fmla="*/ 21600 w 21600"/>
                    <a:gd name="T12" fmla="*/ 21237 h 212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237" fill="none" extrusionOk="0">
                      <a:moveTo>
                        <a:pt x="3944" y="0"/>
                      </a:moveTo>
                      <a:cubicBezTo>
                        <a:pt x="14177" y="1901"/>
                        <a:pt x="21600" y="10829"/>
                        <a:pt x="21600" y="21237"/>
                      </a:cubicBezTo>
                    </a:path>
                    <a:path w="21600" h="21237" stroke="0" extrusionOk="0">
                      <a:moveTo>
                        <a:pt x="3944" y="0"/>
                      </a:moveTo>
                      <a:cubicBezTo>
                        <a:pt x="14177" y="1901"/>
                        <a:pt x="21600" y="10829"/>
                        <a:pt x="21600" y="21237"/>
                      </a:cubicBezTo>
                      <a:lnTo>
                        <a:pt x="0" y="21237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206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19" name="Group 9"/>
              <p:cNvGrpSpPr>
                <a:grpSpLocks/>
              </p:cNvGrpSpPr>
              <p:nvPr/>
            </p:nvGrpSpPr>
            <p:grpSpPr bwMode="auto">
              <a:xfrm>
                <a:off x="768" y="2167"/>
                <a:ext cx="154" cy="618"/>
                <a:chOff x="768" y="2167"/>
                <a:chExt cx="154" cy="618"/>
              </a:xfrm>
            </p:grpSpPr>
            <p:sp>
              <p:nvSpPr>
                <p:cNvPr id="21" name="Arc 7"/>
                <p:cNvSpPr>
                  <a:spLocks/>
                </p:cNvSpPr>
                <p:nvPr/>
              </p:nvSpPr>
              <p:spPr bwMode="auto">
                <a:xfrm rot="10800000">
                  <a:off x="768" y="2455"/>
                  <a:ext cx="152" cy="330"/>
                </a:xfrm>
                <a:custGeom>
                  <a:avLst/>
                  <a:gdLst>
                    <a:gd name="T0" fmla="*/ 28 w 21600"/>
                    <a:gd name="T1" fmla="*/ 0 h 21232"/>
                    <a:gd name="T2" fmla="*/ 152 w 21600"/>
                    <a:gd name="T3" fmla="*/ 330 h 21232"/>
                    <a:gd name="T4" fmla="*/ 0 w 21600"/>
                    <a:gd name="T5" fmla="*/ 330 h 21232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232"/>
                    <a:gd name="T11" fmla="*/ 21600 w 21600"/>
                    <a:gd name="T12" fmla="*/ 21232 h 212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232" fill="none" extrusionOk="0">
                      <a:moveTo>
                        <a:pt x="3970" y="-1"/>
                      </a:moveTo>
                      <a:cubicBezTo>
                        <a:pt x="14191" y="1911"/>
                        <a:pt x="21600" y="10833"/>
                        <a:pt x="21600" y="21232"/>
                      </a:cubicBezTo>
                    </a:path>
                    <a:path w="21600" h="21232" stroke="0" extrusionOk="0">
                      <a:moveTo>
                        <a:pt x="3970" y="-1"/>
                      </a:moveTo>
                      <a:cubicBezTo>
                        <a:pt x="14191" y="1911"/>
                        <a:pt x="21600" y="10833"/>
                        <a:pt x="21600" y="21232"/>
                      </a:cubicBezTo>
                      <a:lnTo>
                        <a:pt x="0" y="21232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206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22" name="Arc 8"/>
                <p:cNvSpPr>
                  <a:spLocks/>
                </p:cNvSpPr>
                <p:nvPr/>
              </p:nvSpPr>
              <p:spPr bwMode="auto">
                <a:xfrm>
                  <a:off x="769" y="2167"/>
                  <a:ext cx="153" cy="330"/>
                </a:xfrm>
                <a:custGeom>
                  <a:avLst/>
                  <a:gdLst>
                    <a:gd name="T0" fmla="*/ 0 w 21600"/>
                    <a:gd name="T1" fmla="*/ 330 h 21211"/>
                    <a:gd name="T2" fmla="*/ 124 w 21600"/>
                    <a:gd name="T3" fmla="*/ 0 h 21211"/>
                    <a:gd name="T4" fmla="*/ 153 w 21600"/>
                    <a:gd name="T5" fmla="*/ 330 h 2121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211"/>
                    <a:gd name="T11" fmla="*/ 21600 w 21600"/>
                    <a:gd name="T12" fmla="*/ 21211 h 2121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211" fill="none" extrusionOk="0">
                      <a:moveTo>
                        <a:pt x="0" y="21211"/>
                      </a:moveTo>
                      <a:cubicBezTo>
                        <a:pt x="0" y="10855"/>
                        <a:pt x="7349" y="1956"/>
                        <a:pt x="17519" y="0"/>
                      </a:cubicBezTo>
                    </a:path>
                    <a:path w="21600" h="21211" stroke="0" extrusionOk="0">
                      <a:moveTo>
                        <a:pt x="0" y="21211"/>
                      </a:moveTo>
                      <a:cubicBezTo>
                        <a:pt x="0" y="10855"/>
                        <a:pt x="7349" y="1956"/>
                        <a:pt x="17519" y="0"/>
                      </a:cubicBezTo>
                      <a:lnTo>
                        <a:pt x="21600" y="21211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206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20" name="Line 10"/>
              <p:cNvSpPr>
                <a:spLocks noChangeShapeType="1"/>
              </p:cNvSpPr>
              <p:nvPr/>
            </p:nvSpPr>
            <p:spPr bwMode="auto">
              <a:xfrm>
                <a:off x="971" y="2475"/>
                <a:ext cx="1321" cy="0"/>
              </a:xfrm>
              <a:prstGeom prst="line">
                <a:avLst/>
              </a:prstGeom>
              <a:noFill/>
              <a:ln w="25400">
                <a:solidFill>
                  <a:srgbClr val="00206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1327150" y="5217544"/>
              <a:ext cx="2534155" cy="585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2 moles Al</a:t>
              </a:r>
              <a:r>
                <a:rPr lang="en-US" altLang="en-US" sz="3200" baseline="-25000">
                  <a:solidFill>
                    <a:srgbClr val="002060"/>
                  </a:solidFill>
                  <a:latin typeface="Calibri" panose="020F0502020204030204" pitchFamily="34" charset="0"/>
                </a:rPr>
                <a:t>2</a:t>
              </a:r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O</a:t>
              </a:r>
              <a:r>
                <a:rPr lang="en-US" altLang="en-US" sz="3200" baseline="-25000">
                  <a:solidFill>
                    <a:srgbClr val="002060"/>
                  </a:solidFill>
                  <a:latin typeface="Calibri" panose="020F0502020204030204" pitchFamily="34" charset="0"/>
                </a:rPr>
                <a:t>3</a:t>
              </a: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1657350" y="5827144"/>
              <a:ext cx="1888337" cy="585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3 mole O</a:t>
              </a:r>
              <a:r>
                <a:rPr lang="en-US" altLang="en-US" sz="4100" baseline="-25000">
                  <a:solidFill>
                    <a:srgbClr val="002060"/>
                  </a:solidFill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4267200" y="5552506"/>
              <a:ext cx="545021" cy="585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or</a:t>
              </a:r>
            </a:p>
          </p:txBody>
        </p:sp>
        <p:grpSp>
          <p:nvGrpSpPr>
            <p:cNvPr id="28" name="Group 22"/>
            <p:cNvGrpSpPr>
              <a:grpSpLocks/>
            </p:cNvGrpSpPr>
            <p:nvPr/>
          </p:nvGrpSpPr>
          <p:grpSpPr bwMode="auto">
            <a:xfrm>
              <a:off x="5095875" y="5411219"/>
              <a:ext cx="2763838" cy="981075"/>
              <a:chOff x="3210" y="2215"/>
              <a:chExt cx="1741" cy="618"/>
            </a:xfrm>
          </p:grpSpPr>
          <p:grpSp>
            <p:nvGrpSpPr>
              <p:cNvPr id="29" name="Group 17"/>
              <p:cNvGrpSpPr>
                <a:grpSpLocks/>
              </p:cNvGrpSpPr>
              <p:nvPr/>
            </p:nvGrpSpPr>
            <p:grpSpPr bwMode="auto">
              <a:xfrm>
                <a:off x="4793" y="2215"/>
                <a:ext cx="158" cy="618"/>
                <a:chOff x="4793" y="2215"/>
                <a:chExt cx="158" cy="618"/>
              </a:xfrm>
            </p:grpSpPr>
            <p:sp>
              <p:nvSpPr>
                <p:cNvPr id="34" name="Arc 15"/>
                <p:cNvSpPr>
                  <a:spLocks/>
                </p:cNvSpPr>
                <p:nvPr/>
              </p:nvSpPr>
              <p:spPr bwMode="auto">
                <a:xfrm rot="10800000">
                  <a:off x="4793" y="2503"/>
                  <a:ext cx="152" cy="330"/>
                </a:xfrm>
                <a:custGeom>
                  <a:avLst/>
                  <a:gdLst>
                    <a:gd name="T0" fmla="*/ 0 w 21600"/>
                    <a:gd name="T1" fmla="*/ 330 h 21206"/>
                    <a:gd name="T2" fmla="*/ 123 w 21600"/>
                    <a:gd name="T3" fmla="*/ 0 h 21206"/>
                    <a:gd name="T4" fmla="*/ 152 w 21600"/>
                    <a:gd name="T5" fmla="*/ 330 h 21206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206"/>
                    <a:gd name="T11" fmla="*/ 21600 w 21600"/>
                    <a:gd name="T12" fmla="*/ 21206 h 2120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206" fill="none" extrusionOk="0">
                      <a:moveTo>
                        <a:pt x="0" y="21206"/>
                      </a:moveTo>
                      <a:cubicBezTo>
                        <a:pt x="0" y="10860"/>
                        <a:pt x="7335" y="1967"/>
                        <a:pt x="17493" y="0"/>
                      </a:cubicBezTo>
                    </a:path>
                    <a:path w="21600" h="21206" stroke="0" extrusionOk="0">
                      <a:moveTo>
                        <a:pt x="0" y="21206"/>
                      </a:moveTo>
                      <a:cubicBezTo>
                        <a:pt x="0" y="10860"/>
                        <a:pt x="7335" y="1967"/>
                        <a:pt x="17493" y="0"/>
                      </a:cubicBezTo>
                      <a:lnTo>
                        <a:pt x="21600" y="21206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206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5" name="Arc 16"/>
                <p:cNvSpPr>
                  <a:spLocks/>
                </p:cNvSpPr>
                <p:nvPr/>
              </p:nvSpPr>
              <p:spPr bwMode="auto">
                <a:xfrm>
                  <a:off x="4798" y="2215"/>
                  <a:ext cx="153" cy="330"/>
                </a:xfrm>
                <a:custGeom>
                  <a:avLst/>
                  <a:gdLst>
                    <a:gd name="T0" fmla="*/ 28 w 21600"/>
                    <a:gd name="T1" fmla="*/ 0 h 21237"/>
                    <a:gd name="T2" fmla="*/ 153 w 21600"/>
                    <a:gd name="T3" fmla="*/ 330 h 21237"/>
                    <a:gd name="T4" fmla="*/ 0 w 21600"/>
                    <a:gd name="T5" fmla="*/ 330 h 21237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237"/>
                    <a:gd name="T11" fmla="*/ 21600 w 21600"/>
                    <a:gd name="T12" fmla="*/ 21237 h 2123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237" fill="none" extrusionOk="0">
                      <a:moveTo>
                        <a:pt x="3944" y="0"/>
                      </a:moveTo>
                      <a:cubicBezTo>
                        <a:pt x="14177" y="1901"/>
                        <a:pt x="21600" y="10829"/>
                        <a:pt x="21600" y="21237"/>
                      </a:cubicBezTo>
                    </a:path>
                    <a:path w="21600" h="21237" stroke="0" extrusionOk="0">
                      <a:moveTo>
                        <a:pt x="3944" y="0"/>
                      </a:moveTo>
                      <a:cubicBezTo>
                        <a:pt x="14177" y="1901"/>
                        <a:pt x="21600" y="10829"/>
                        <a:pt x="21600" y="21237"/>
                      </a:cubicBezTo>
                      <a:lnTo>
                        <a:pt x="0" y="21237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206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30" name="Group 20"/>
              <p:cNvGrpSpPr>
                <a:grpSpLocks/>
              </p:cNvGrpSpPr>
              <p:nvPr/>
            </p:nvGrpSpPr>
            <p:grpSpPr bwMode="auto">
              <a:xfrm>
                <a:off x="3210" y="2215"/>
                <a:ext cx="158" cy="618"/>
                <a:chOff x="3210" y="2215"/>
                <a:chExt cx="158" cy="618"/>
              </a:xfrm>
            </p:grpSpPr>
            <p:sp>
              <p:nvSpPr>
                <p:cNvPr id="32" name="Arc 18"/>
                <p:cNvSpPr>
                  <a:spLocks/>
                </p:cNvSpPr>
                <p:nvPr/>
              </p:nvSpPr>
              <p:spPr bwMode="auto">
                <a:xfrm rot="10800000">
                  <a:off x="3216" y="2503"/>
                  <a:ext cx="152" cy="330"/>
                </a:xfrm>
                <a:custGeom>
                  <a:avLst/>
                  <a:gdLst>
                    <a:gd name="T0" fmla="*/ 28 w 21600"/>
                    <a:gd name="T1" fmla="*/ 0 h 21232"/>
                    <a:gd name="T2" fmla="*/ 152 w 21600"/>
                    <a:gd name="T3" fmla="*/ 330 h 21232"/>
                    <a:gd name="T4" fmla="*/ 0 w 21600"/>
                    <a:gd name="T5" fmla="*/ 330 h 21232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232"/>
                    <a:gd name="T11" fmla="*/ 21600 w 21600"/>
                    <a:gd name="T12" fmla="*/ 21232 h 2123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232" fill="none" extrusionOk="0">
                      <a:moveTo>
                        <a:pt x="3970" y="-1"/>
                      </a:moveTo>
                      <a:cubicBezTo>
                        <a:pt x="14191" y="1911"/>
                        <a:pt x="21600" y="10833"/>
                        <a:pt x="21600" y="21232"/>
                      </a:cubicBezTo>
                    </a:path>
                    <a:path w="21600" h="21232" stroke="0" extrusionOk="0">
                      <a:moveTo>
                        <a:pt x="3970" y="-1"/>
                      </a:moveTo>
                      <a:cubicBezTo>
                        <a:pt x="14191" y="1911"/>
                        <a:pt x="21600" y="10833"/>
                        <a:pt x="21600" y="21232"/>
                      </a:cubicBezTo>
                      <a:lnTo>
                        <a:pt x="0" y="21232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206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3" name="Arc 19"/>
                <p:cNvSpPr>
                  <a:spLocks/>
                </p:cNvSpPr>
                <p:nvPr/>
              </p:nvSpPr>
              <p:spPr bwMode="auto">
                <a:xfrm>
                  <a:off x="3210" y="2215"/>
                  <a:ext cx="153" cy="330"/>
                </a:xfrm>
                <a:custGeom>
                  <a:avLst/>
                  <a:gdLst>
                    <a:gd name="T0" fmla="*/ 0 w 21600"/>
                    <a:gd name="T1" fmla="*/ 330 h 21211"/>
                    <a:gd name="T2" fmla="*/ 124 w 21600"/>
                    <a:gd name="T3" fmla="*/ 0 h 21211"/>
                    <a:gd name="T4" fmla="*/ 153 w 21600"/>
                    <a:gd name="T5" fmla="*/ 330 h 2121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211"/>
                    <a:gd name="T11" fmla="*/ 21600 w 21600"/>
                    <a:gd name="T12" fmla="*/ 21211 h 2121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211" fill="none" extrusionOk="0">
                      <a:moveTo>
                        <a:pt x="0" y="21211"/>
                      </a:moveTo>
                      <a:cubicBezTo>
                        <a:pt x="0" y="10855"/>
                        <a:pt x="7349" y="1956"/>
                        <a:pt x="17519" y="0"/>
                      </a:cubicBezTo>
                    </a:path>
                    <a:path w="21600" h="21211" stroke="0" extrusionOk="0">
                      <a:moveTo>
                        <a:pt x="0" y="21211"/>
                      </a:moveTo>
                      <a:cubicBezTo>
                        <a:pt x="0" y="10855"/>
                        <a:pt x="7349" y="1956"/>
                        <a:pt x="17519" y="0"/>
                      </a:cubicBezTo>
                      <a:lnTo>
                        <a:pt x="21600" y="21211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00206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2060"/>
                    </a:solidFill>
                    <a:latin typeface="Calibri" panose="020F0502020204030204" pitchFamily="34" charset="0"/>
                  </a:endParaRPr>
                </a:p>
              </p:txBody>
            </p:sp>
          </p:grpSp>
          <p:sp>
            <p:nvSpPr>
              <p:cNvPr id="31" name="Line 21"/>
              <p:cNvSpPr>
                <a:spLocks noChangeShapeType="1"/>
              </p:cNvSpPr>
              <p:nvPr/>
            </p:nvSpPr>
            <p:spPr bwMode="auto">
              <a:xfrm>
                <a:off x="3419" y="2523"/>
                <a:ext cx="1321" cy="0"/>
              </a:xfrm>
              <a:prstGeom prst="line">
                <a:avLst/>
              </a:prstGeom>
              <a:noFill/>
              <a:ln w="25400">
                <a:solidFill>
                  <a:srgbClr val="00206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</p:grpSp>
        <p:sp>
          <p:nvSpPr>
            <p:cNvPr id="36" name="Rectangle 23"/>
            <p:cNvSpPr>
              <a:spLocks noChangeArrowheads="1"/>
            </p:cNvSpPr>
            <p:nvPr/>
          </p:nvSpPr>
          <p:spPr bwMode="auto">
            <a:xfrm>
              <a:off x="5213350" y="5903344"/>
              <a:ext cx="2534155" cy="585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2 moles Al</a:t>
              </a:r>
              <a:r>
                <a:rPr lang="en-US" altLang="en-US" sz="3200" baseline="-25000">
                  <a:solidFill>
                    <a:srgbClr val="002060"/>
                  </a:solidFill>
                  <a:latin typeface="Calibri" panose="020F0502020204030204" pitchFamily="34" charset="0"/>
                </a:rPr>
                <a:t>2</a:t>
              </a:r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O</a:t>
              </a:r>
              <a:r>
                <a:rPr lang="en-US" altLang="en-US" sz="3200" baseline="-25000">
                  <a:solidFill>
                    <a:srgbClr val="002060"/>
                  </a:solidFill>
                  <a:latin typeface="Calibri" panose="020F0502020204030204" pitchFamily="34" charset="0"/>
                </a:rPr>
                <a:t>3</a:t>
              </a:r>
            </a:p>
          </p:txBody>
        </p:sp>
        <p:sp>
          <p:nvSpPr>
            <p:cNvPr id="37" name="Rectangle 24"/>
            <p:cNvSpPr>
              <a:spLocks noChangeArrowheads="1"/>
            </p:cNvSpPr>
            <p:nvPr/>
          </p:nvSpPr>
          <p:spPr bwMode="auto">
            <a:xfrm>
              <a:off x="5543550" y="5293744"/>
              <a:ext cx="1888337" cy="585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3 mole O</a:t>
              </a:r>
              <a:r>
                <a:rPr lang="en-US" altLang="en-US" sz="4100" baseline="-25000">
                  <a:solidFill>
                    <a:srgbClr val="002060"/>
                  </a:solidFill>
                  <a:latin typeface="Calibri" panose="020F0502020204030204" pitchFamily="34" charset="0"/>
                </a:rPr>
                <a:t>2</a:t>
              </a:r>
            </a:p>
          </p:txBody>
        </p:sp>
      </p:grpSp>
      <p:sp>
        <p:nvSpPr>
          <p:cNvPr id="38" name="Rectangle 37"/>
          <p:cNvSpPr/>
          <p:nvPr/>
        </p:nvSpPr>
        <p:spPr>
          <a:xfrm>
            <a:off x="605642" y="4103650"/>
            <a:ext cx="1097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altLang="en-US" sz="3200" u="sng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32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 Al</a:t>
            </a:r>
            <a:r>
              <a:rPr lang="en-US" altLang="en-US" sz="3200" baseline="-250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32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O</a:t>
            </a:r>
            <a:r>
              <a:rPr lang="en-US" altLang="en-US" sz="3200" baseline="-250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32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3200" i="1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l</a:t>
            </a:r>
            <a:r>
              <a:rPr lang="en-US" altLang="en-US" sz="32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) → </a:t>
            </a:r>
            <a:r>
              <a:rPr lang="en-US" altLang="en-US" sz="3200" u="sng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32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 Al(</a:t>
            </a:r>
            <a:r>
              <a:rPr lang="en-US" altLang="en-US" sz="3200" i="1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32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) + </a:t>
            </a:r>
            <a:r>
              <a:rPr lang="en-US" altLang="en-US" sz="3200" u="sng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z="32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 O</a:t>
            </a:r>
            <a:r>
              <a:rPr lang="en-US" altLang="en-US" sz="3200" baseline="-250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z="32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sz="3200" i="1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g</a:t>
            </a:r>
            <a:r>
              <a:rPr lang="en-US" altLang="en-US" sz="3200">
                <a:solidFill>
                  <a:schemeClr val="accent5">
                    <a:lumMod val="50000"/>
                  </a:schemeClr>
                </a:solidFill>
                <a:ea typeface="ＭＳ Ｐゴシック" panose="020B0600070205080204" pitchFamily="34" charset="-128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569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16659" y="2221869"/>
            <a:ext cx="10961783" cy="1709316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3200">
                <a:solidFill>
                  <a:srgbClr val="002060"/>
                </a:solidFill>
              </a:rPr>
              <a:t>How many moles of O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 are produced when 3.34 moles of Al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O</a:t>
            </a:r>
            <a:r>
              <a:rPr lang="en-US" altLang="en-US" sz="3200" baseline="-25000">
                <a:solidFill>
                  <a:srgbClr val="002060"/>
                </a:solidFill>
              </a:rPr>
              <a:t>3</a:t>
            </a:r>
            <a:r>
              <a:rPr lang="en-US" altLang="en-US" sz="3200">
                <a:solidFill>
                  <a:srgbClr val="002060"/>
                </a:solidFill>
              </a:rPr>
              <a:t> decompose?</a:t>
            </a:r>
          </a:p>
          <a:p>
            <a:pPr marL="0" indent="0" algn="ctr">
              <a:buNone/>
            </a:pPr>
            <a:r>
              <a:rPr lang="en-US" altLang="en-US" sz="3200">
                <a:solidFill>
                  <a:srgbClr val="002060"/>
                </a:solidFill>
              </a:rPr>
              <a:t>		     2 Al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O</a:t>
            </a:r>
            <a:r>
              <a:rPr lang="en-US" altLang="en-US" sz="3200" baseline="-25000">
                <a:solidFill>
                  <a:srgbClr val="002060"/>
                </a:solidFill>
              </a:rPr>
              <a:t>3</a:t>
            </a:r>
            <a:r>
              <a:rPr lang="en-US" altLang="en-US" sz="3200">
                <a:solidFill>
                  <a:srgbClr val="002060"/>
                </a:solidFill>
              </a:rPr>
              <a:t> → 4 Al</a:t>
            </a:r>
            <a:r>
              <a:rPr lang="en-US" altLang="en-US" sz="3200" baseline="-25000">
                <a:solidFill>
                  <a:srgbClr val="002060"/>
                </a:solidFill>
              </a:rPr>
              <a:t> </a:t>
            </a:r>
            <a:r>
              <a:rPr lang="en-US" altLang="en-US" sz="3200">
                <a:solidFill>
                  <a:srgbClr val="002060"/>
                </a:solidFill>
              </a:rPr>
              <a:t>+</a:t>
            </a:r>
            <a:r>
              <a:rPr lang="en-US" altLang="en-US" sz="3200" baseline="-25000">
                <a:solidFill>
                  <a:srgbClr val="002060"/>
                </a:solidFill>
              </a:rPr>
              <a:t> </a:t>
            </a:r>
            <a:r>
              <a:rPr lang="en-US" altLang="en-US" sz="3200">
                <a:solidFill>
                  <a:srgbClr val="002060"/>
                </a:solidFill>
              </a:rPr>
              <a:t>3 O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Stoichiometry</a:t>
            </a:r>
          </a:p>
        </p:txBody>
      </p:sp>
      <p:sp>
        <p:nvSpPr>
          <p:cNvPr id="4" name="Rectangle 3"/>
          <p:cNvSpPr/>
          <p:nvPr/>
        </p:nvSpPr>
        <p:spPr>
          <a:xfrm>
            <a:off x="781163" y="1283329"/>
            <a:ext cx="5028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4000" b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Mole to Mole; Practice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2495550" y="2223707"/>
            <a:ext cx="2049137" cy="51949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44934" y="2221869"/>
            <a:ext cx="3295873" cy="519494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1944" y="4445172"/>
            <a:ext cx="3857146" cy="584775"/>
          </a:xfrm>
          <a:prstGeom prst="rect">
            <a:avLst/>
          </a:prstGeom>
        </p:spPr>
        <p:txBody>
          <a:bodyPr wrap="none" anchor="t">
            <a:spAutoFit/>
          </a:bodyPr>
          <a:lstStyle/>
          <a:p>
            <a:r>
              <a:rPr lang="EN-US" altLang="EN-US" sz="3200">
                <a:solidFill>
                  <a:srgbClr val="002060"/>
                </a:solidFill>
              </a:rPr>
              <a:t>(3.34 moles of Al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O</a:t>
            </a:r>
            <a:r>
              <a:rPr lang="EN-US" altLang="EN-US" sz="3200" baseline="-25000">
                <a:solidFill>
                  <a:srgbClr val="002060"/>
                </a:solidFill>
              </a:rPr>
              <a:t>3</a:t>
            </a:r>
            <a:r>
              <a:rPr lang="EN-US" altLang="EN-US" sz="3200">
                <a:solidFill>
                  <a:srgbClr val="002060"/>
                </a:solidFill>
              </a:rPr>
              <a:t>) </a:t>
            </a:r>
            <a:endParaRPr lang="en-US" sz="3200"/>
          </a:p>
        </p:txBody>
      </p:sp>
      <p:grpSp>
        <p:nvGrpSpPr>
          <p:cNvPr id="15" name="Group 14"/>
          <p:cNvGrpSpPr/>
          <p:nvPr/>
        </p:nvGrpSpPr>
        <p:grpSpPr>
          <a:xfrm>
            <a:off x="4433370" y="4258158"/>
            <a:ext cx="2744788" cy="1195018"/>
            <a:chOff x="6559628" y="5293744"/>
            <a:chExt cx="2744788" cy="1195018"/>
          </a:xfrm>
        </p:grpSpPr>
        <p:sp>
          <p:nvSpPr>
            <p:cNvPr id="8" name="Arc 15"/>
            <p:cNvSpPr>
              <a:spLocks/>
            </p:cNvSpPr>
            <p:nvPr/>
          </p:nvSpPr>
          <p:spPr bwMode="auto">
            <a:xfrm rot="10800000">
              <a:off x="9063116" y="5868419"/>
              <a:ext cx="241300" cy="523875"/>
            </a:xfrm>
            <a:custGeom>
              <a:avLst/>
              <a:gdLst>
                <a:gd name="T0" fmla="*/ 0 w 21600"/>
                <a:gd name="T1" fmla="*/ 330 h 21206"/>
                <a:gd name="T2" fmla="*/ 123 w 21600"/>
                <a:gd name="T3" fmla="*/ 0 h 21206"/>
                <a:gd name="T4" fmla="*/ 152 w 21600"/>
                <a:gd name="T5" fmla="*/ 330 h 21206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206"/>
                <a:gd name="T11" fmla="*/ 21600 w 21600"/>
                <a:gd name="T12" fmla="*/ 21206 h 212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206" fill="none" extrusionOk="0">
                  <a:moveTo>
                    <a:pt x="0" y="21206"/>
                  </a:moveTo>
                  <a:cubicBezTo>
                    <a:pt x="0" y="10860"/>
                    <a:pt x="7335" y="1967"/>
                    <a:pt x="17493" y="0"/>
                  </a:cubicBezTo>
                </a:path>
                <a:path w="21600" h="21206" stroke="0" extrusionOk="0">
                  <a:moveTo>
                    <a:pt x="0" y="21206"/>
                  </a:moveTo>
                  <a:cubicBezTo>
                    <a:pt x="0" y="10860"/>
                    <a:pt x="7335" y="1967"/>
                    <a:pt x="17493" y="0"/>
                  </a:cubicBezTo>
                  <a:lnTo>
                    <a:pt x="21600" y="21206"/>
                  </a:lnTo>
                  <a:close/>
                </a:path>
              </a:pathLst>
            </a:custGeom>
            <a:noFill/>
            <a:ln w="25400" cap="rnd">
              <a:solidFill>
                <a:srgbClr val="00206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" name="Arc 16"/>
            <p:cNvSpPr>
              <a:spLocks/>
            </p:cNvSpPr>
            <p:nvPr/>
          </p:nvSpPr>
          <p:spPr bwMode="auto">
            <a:xfrm>
              <a:off x="9059941" y="5411219"/>
              <a:ext cx="242888" cy="523875"/>
            </a:xfrm>
            <a:custGeom>
              <a:avLst/>
              <a:gdLst>
                <a:gd name="T0" fmla="*/ 28 w 21600"/>
                <a:gd name="T1" fmla="*/ 0 h 21237"/>
                <a:gd name="T2" fmla="*/ 153 w 21600"/>
                <a:gd name="T3" fmla="*/ 330 h 21237"/>
                <a:gd name="T4" fmla="*/ 0 w 21600"/>
                <a:gd name="T5" fmla="*/ 330 h 2123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237"/>
                <a:gd name="T11" fmla="*/ 21600 w 21600"/>
                <a:gd name="T12" fmla="*/ 21237 h 212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237" fill="none" extrusionOk="0">
                  <a:moveTo>
                    <a:pt x="3944" y="0"/>
                  </a:moveTo>
                  <a:cubicBezTo>
                    <a:pt x="14177" y="1901"/>
                    <a:pt x="21600" y="10829"/>
                    <a:pt x="21600" y="21237"/>
                  </a:cubicBezTo>
                </a:path>
                <a:path w="21600" h="21237" stroke="0" extrusionOk="0">
                  <a:moveTo>
                    <a:pt x="3944" y="0"/>
                  </a:moveTo>
                  <a:cubicBezTo>
                    <a:pt x="14177" y="1901"/>
                    <a:pt x="21600" y="10829"/>
                    <a:pt x="21600" y="21237"/>
                  </a:cubicBezTo>
                  <a:lnTo>
                    <a:pt x="0" y="21237"/>
                  </a:lnTo>
                  <a:close/>
                </a:path>
              </a:pathLst>
            </a:custGeom>
            <a:noFill/>
            <a:ln w="25400" cap="rnd">
              <a:solidFill>
                <a:srgbClr val="00206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Arc 18"/>
            <p:cNvSpPr>
              <a:spLocks/>
            </p:cNvSpPr>
            <p:nvPr/>
          </p:nvSpPr>
          <p:spPr bwMode="auto">
            <a:xfrm rot="10800000">
              <a:off x="6559628" y="5868419"/>
              <a:ext cx="241300" cy="523875"/>
            </a:xfrm>
            <a:custGeom>
              <a:avLst/>
              <a:gdLst>
                <a:gd name="T0" fmla="*/ 28 w 21600"/>
                <a:gd name="T1" fmla="*/ 0 h 21232"/>
                <a:gd name="T2" fmla="*/ 152 w 21600"/>
                <a:gd name="T3" fmla="*/ 330 h 21232"/>
                <a:gd name="T4" fmla="*/ 0 w 21600"/>
                <a:gd name="T5" fmla="*/ 330 h 21232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232"/>
                <a:gd name="T11" fmla="*/ 21600 w 21600"/>
                <a:gd name="T12" fmla="*/ 21232 h 212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232" fill="none" extrusionOk="0">
                  <a:moveTo>
                    <a:pt x="3970" y="-1"/>
                  </a:moveTo>
                  <a:cubicBezTo>
                    <a:pt x="14191" y="1911"/>
                    <a:pt x="21600" y="10833"/>
                    <a:pt x="21600" y="21232"/>
                  </a:cubicBezTo>
                </a:path>
                <a:path w="21600" h="21232" stroke="0" extrusionOk="0">
                  <a:moveTo>
                    <a:pt x="3970" y="-1"/>
                  </a:moveTo>
                  <a:cubicBezTo>
                    <a:pt x="14191" y="1911"/>
                    <a:pt x="21600" y="10833"/>
                    <a:pt x="21600" y="21232"/>
                  </a:cubicBezTo>
                  <a:lnTo>
                    <a:pt x="0" y="21232"/>
                  </a:lnTo>
                  <a:close/>
                </a:path>
              </a:pathLst>
            </a:custGeom>
            <a:noFill/>
            <a:ln w="25400" cap="rnd">
              <a:solidFill>
                <a:srgbClr val="00206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Arc 19"/>
            <p:cNvSpPr>
              <a:spLocks/>
            </p:cNvSpPr>
            <p:nvPr/>
          </p:nvSpPr>
          <p:spPr bwMode="auto">
            <a:xfrm>
              <a:off x="6561216" y="5411219"/>
              <a:ext cx="242888" cy="523875"/>
            </a:xfrm>
            <a:custGeom>
              <a:avLst/>
              <a:gdLst>
                <a:gd name="T0" fmla="*/ 0 w 21600"/>
                <a:gd name="T1" fmla="*/ 330 h 21211"/>
                <a:gd name="T2" fmla="*/ 124 w 21600"/>
                <a:gd name="T3" fmla="*/ 0 h 21211"/>
                <a:gd name="T4" fmla="*/ 153 w 21600"/>
                <a:gd name="T5" fmla="*/ 330 h 2121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211"/>
                <a:gd name="T11" fmla="*/ 21600 w 21600"/>
                <a:gd name="T12" fmla="*/ 21211 h 212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211" fill="none" extrusionOk="0">
                  <a:moveTo>
                    <a:pt x="0" y="21211"/>
                  </a:moveTo>
                  <a:cubicBezTo>
                    <a:pt x="0" y="10855"/>
                    <a:pt x="7349" y="1956"/>
                    <a:pt x="17519" y="0"/>
                  </a:cubicBezTo>
                </a:path>
                <a:path w="21600" h="21211" stroke="0" extrusionOk="0">
                  <a:moveTo>
                    <a:pt x="0" y="21211"/>
                  </a:moveTo>
                  <a:cubicBezTo>
                    <a:pt x="0" y="10855"/>
                    <a:pt x="7349" y="1956"/>
                    <a:pt x="17519" y="0"/>
                  </a:cubicBezTo>
                  <a:lnTo>
                    <a:pt x="21600" y="21211"/>
                  </a:lnTo>
                  <a:close/>
                </a:path>
              </a:pathLst>
            </a:custGeom>
            <a:noFill/>
            <a:ln w="25400" cap="rnd">
              <a:solidFill>
                <a:srgbClr val="00206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Rectangle 23"/>
            <p:cNvSpPr>
              <a:spLocks noChangeArrowheads="1"/>
            </p:cNvSpPr>
            <p:nvPr/>
          </p:nvSpPr>
          <p:spPr bwMode="auto">
            <a:xfrm>
              <a:off x="6667578" y="5903344"/>
              <a:ext cx="2534155" cy="585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2 moles Al</a:t>
              </a:r>
              <a:r>
                <a:rPr lang="en-US" altLang="en-US" sz="3200" baseline="-25000">
                  <a:solidFill>
                    <a:srgbClr val="002060"/>
                  </a:solidFill>
                  <a:latin typeface="Calibri" panose="020F0502020204030204" pitchFamily="34" charset="0"/>
                </a:rPr>
                <a:t>2</a:t>
              </a:r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O</a:t>
              </a:r>
              <a:r>
                <a:rPr lang="en-US" altLang="en-US" sz="3200" baseline="-25000">
                  <a:solidFill>
                    <a:srgbClr val="002060"/>
                  </a:solidFill>
                  <a:latin typeface="Calibri" panose="020F0502020204030204" pitchFamily="34" charset="0"/>
                </a:rPr>
                <a:t>3</a:t>
              </a:r>
            </a:p>
          </p:txBody>
        </p:sp>
        <p:sp>
          <p:nvSpPr>
            <p:cNvPr id="13" name="Rectangle 24"/>
            <p:cNvSpPr>
              <a:spLocks noChangeArrowheads="1"/>
            </p:cNvSpPr>
            <p:nvPr/>
          </p:nvSpPr>
          <p:spPr bwMode="auto">
            <a:xfrm>
              <a:off x="6997778" y="5293744"/>
              <a:ext cx="1888337" cy="585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3200">
                  <a:solidFill>
                    <a:srgbClr val="002060"/>
                  </a:solidFill>
                  <a:latin typeface="Calibri" panose="020F0502020204030204" pitchFamily="34" charset="0"/>
                </a:rPr>
                <a:t>3 mole O</a:t>
              </a:r>
              <a:r>
                <a:rPr lang="en-US" altLang="en-US" sz="4100" baseline="-25000">
                  <a:solidFill>
                    <a:srgbClr val="002060"/>
                  </a:solidFill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>
              <a:off x="6881891" y="5900169"/>
              <a:ext cx="2097088" cy="0"/>
            </a:xfrm>
            <a:prstGeom prst="line">
              <a:avLst/>
            </a:prstGeom>
            <a:noFill/>
            <a:ln w="25400">
              <a:solidFill>
                <a:srgbClr val="00206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348248" y="4524359"/>
            <a:ext cx="2449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002060"/>
                </a:solidFill>
              </a:rPr>
              <a:t>= 5.01 </a:t>
            </a:r>
            <a:r>
              <a:rPr lang="en-US" sz="3200" err="1">
                <a:solidFill>
                  <a:srgbClr val="002060"/>
                </a:solidFill>
              </a:rPr>
              <a:t>mol</a:t>
            </a:r>
            <a:r>
              <a:rPr lang="en-US" sz="3200">
                <a:solidFill>
                  <a:srgbClr val="002060"/>
                </a:solidFill>
              </a:rPr>
              <a:t> O</a:t>
            </a:r>
            <a:r>
              <a:rPr lang="en-US" sz="3200" baseline="-25000">
                <a:solidFill>
                  <a:srgbClr val="002060"/>
                </a:solidFill>
              </a:rPr>
              <a:t>2</a:t>
            </a:r>
            <a:endParaRPr lang="en-US" sz="3200">
              <a:solidFill>
                <a:srgbClr val="002060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05642" y="5653204"/>
            <a:ext cx="10972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solidFill>
                  <a:srgbClr val="002060"/>
                </a:solidFill>
                <a:latin typeface="Calibri" panose="020F0502020204030204" pitchFamily="34" charset="0"/>
              </a:rPr>
              <a:t>If you know the amount of </a:t>
            </a:r>
            <a:r>
              <a:rPr lang="en-US" altLang="en-US" sz="2800" b="1" u="sng">
                <a:solidFill>
                  <a:srgbClr val="002060"/>
                </a:solidFill>
                <a:latin typeface="Calibri" panose="020F0502020204030204" pitchFamily="34" charset="0"/>
              </a:rPr>
              <a:t>ANY</a:t>
            </a:r>
            <a:r>
              <a:rPr lang="en-US" altLang="en-US" sz="2800">
                <a:solidFill>
                  <a:srgbClr val="002060"/>
                </a:solidFill>
                <a:latin typeface="Calibri" panose="020F0502020204030204" pitchFamily="34" charset="0"/>
              </a:rPr>
              <a:t> chemical in the reaction, you can find the amount of </a:t>
            </a:r>
            <a:r>
              <a:rPr lang="en-US" altLang="en-US" sz="2800" i="1">
                <a:solidFill>
                  <a:srgbClr val="002060"/>
                </a:solidFill>
                <a:latin typeface="Calibri" panose="020F0502020204030204" pitchFamily="34" charset="0"/>
              </a:rPr>
              <a:t>ALL</a:t>
            </a:r>
            <a:r>
              <a:rPr lang="en-US" altLang="en-US" sz="2800">
                <a:solidFill>
                  <a:srgbClr val="002060"/>
                </a:solidFill>
                <a:latin typeface="Calibri" panose="020F0502020204030204" pitchFamily="34" charset="0"/>
              </a:rPr>
              <a:t> the other chemicals!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19280" y="3213390"/>
            <a:ext cx="817075" cy="51949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58858" y="3211553"/>
            <a:ext cx="1353231" cy="519494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/>
      <p:bldP spid="18" grpId="0"/>
      <p:bldP spid="19" grpId="0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2585" y="129125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Stoichiometry</a:t>
            </a:r>
          </a:p>
        </p:txBody>
      </p:sp>
      <p:sp>
        <p:nvSpPr>
          <p:cNvPr id="3" name="Rectangle 2"/>
          <p:cNvSpPr/>
          <p:nvPr/>
        </p:nvSpPr>
        <p:spPr>
          <a:xfrm>
            <a:off x="774753" y="1276907"/>
            <a:ext cx="5028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4000" b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Mole to Mole; Practice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6933" y="2223828"/>
            <a:ext cx="10961783" cy="614622"/>
          </a:xfrm>
          <a:prstGeom prst="rect">
            <a:avLst/>
          </a:prstGeom>
          <a:noFill/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3200">
                <a:solidFill>
                  <a:srgbClr val="002060"/>
                </a:solidFill>
              </a:rPr>
              <a:t>C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H</a:t>
            </a:r>
            <a:r>
              <a:rPr lang="en-US" altLang="en-US" sz="3200" baseline="-25000">
                <a:solidFill>
                  <a:srgbClr val="002060"/>
                </a:solidFill>
              </a:rPr>
              <a:t>3</a:t>
            </a:r>
            <a:r>
              <a:rPr lang="en-US" altLang="en-US" sz="3200">
                <a:solidFill>
                  <a:srgbClr val="002060"/>
                </a:solidFill>
              </a:rPr>
              <a:t> + O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 → CO</a:t>
            </a:r>
            <a:r>
              <a:rPr lang="en-US" altLang="en-US" sz="3200" baseline="-25000">
                <a:solidFill>
                  <a:srgbClr val="002060"/>
                </a:solidFill>
              </a:rPr>
              <a:t>2  </a:t>
            </a:r>
            <a:r>
              <a:rPr lang="en-US" altLang="en-US" sz="3200">
                <a:solidFill>
                  <a:srgbClr val="002060"/>
                </a:solidFill>
              </a:rPr>
              <a:t>+</a:t>
            </a:r>
            <a:r>
              <a:rPr lang="en-US" altLang="en-US" sz="3200" baseline="-25000">
                <a:solidFill>
                  <a:srgbClr val="002060"/>
                </a:solidFill>
              </a:rPr>
              <a:t> </a:t>
            </a:r>
            <a:r>
              <a:rPr lang="en-US" altLang="en-US" sz="3200">
                <a:solidFill>
                  <a:srgbClr val="002060"/>
                </a:solidFill>
              </a:rPr>
              <a:t>H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O</a:t>
            </a:r>
            <a:endParaRPr lang="en-US" altLang="en-US" sz="3200" baseline="-2500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4753" y="2801035"/>
            <a:ext cx="10800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a) If 3.84 moles of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2800" baseline="-25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are burned, how many moles of O</a:t>
            </a:r>
            <a:r>
              <a:rPr lang="en-US" sz="2800" b="1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 are needed?​</a:t>
            </a:r>
          </a:p>
        </p:txBody>
      </p:sp>
      <p:sp>
        <p:nvSpPr>
          <p:cNvPr id="6" name="Rectangle 5"/>
          <p:cNvSpPr/>
          <p:nvPr/>
        </p:nvSpPr>
        <p:spPr>
          <a:xfrm>
            <a:off x="774753" y="3448735"/>
            <a:ext cx="10800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b) How many moles of 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2800" baseline="-25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are needed to produce 8.95 mole of H</a:t>
            </a:r>
            <a:r>
              <a:rPr lang="en-US" sz="2800" b="1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O?​</a:t>
            </a:r>
          </a:p>
        </p:txBody>
      </p:sp>
      <p:sp>
        <p:nvSpPr>
          <p:cNvPr id="7" name="Rectangle 6"/>
          <p:cNvSpPr/>
          <p:nvPr/>
        </p:nvSpPr>
        <p:spPr>
          <a:xfrm>
            <a:off x="774753" y="4191685"/>
            <a:ext cx="108039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c) If 2.47 moles of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2800" baseline="-25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are burned, how many moles of CO</a:t>
            </a:r>
            <a:r>
              <a:rPr lang="en-US" sz="2800" b="1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 are formed?​</a:t>
            </a:r>
          </a:p>
        </p:txBody>
      </p:sp>
    </p:spTree>
    <p:extLst>
      <p:ext uri="{BB962C8B-B14F-4D97-AF65-F5344CB8AC3E}">
        <p14:creationId xmlns:p14="http://schemas.microsoft.com/office/powerpoint/2010/main" val="3823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2585" y="129125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Stoichiometry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16933" y="2223828"/>
            <a:ext cx="10961783" cy="614622"/>
          </a:xfrm>
          <a:prstGeom prst="rect">
            <a:avLst/>
          </a:prstGeom>
          <a:noFill/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3200">
                <a:solidFill>
                  <a:srgbClr val="002060"/>
                </a:solidFill>
              </a:rPr>
              <a:t>C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H</a:t>
            </a:r>
            <a:r>
              <a:rPr lang="en-US" altLang="en-US" sz="3200" baseline="-25000">
                <a:solidFill>
                  <a:srgbClr val="002060"/>
                </a:solidFill>
              </a:rPr>
              <a:t>3</a:t>
            </a:r>
            <a:r>
              <a:rPr lang="en-US" altLang="en-US" sz="3200">
                <a:solidFill>
                  <a:srgbClr val="002060"/>
                </a:solidFill>
              </a:rPr>
              <a:t> +    O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 →    CO</a:t>
            </a:r>
            <a:r>
              <a:rPr lang="en-US" altLang="en-US" sz="3200" baseline="-25000">
                <a:solidFill>
                  <a:srgbClr val="002060"/>
                </a:solidFill>
              </a:rPr>
              <a:t>2  </a:t>
            </a:r>
            <a:r>
              <a:rPr lang="en-US" altLang="en-US" sz="3200">
                <a:solidFill>
                  <a:srgbClr val="002060"/>
                </a:solidFill>
              </a:rPr>
              <a:t>+</a:t>
            </a:r>
            <a:r>
              <a:rPr lang="en-US" altLang="en-US" sz="3200" baseline="-25000">
                <a:solidFill>
                  <a:srgbClr val="002060"/>
                </a:solidFill>
              </a:rPr>
              <a:t>    </a:t>
            </a:r>
            <a:r>
              <a:rPr lang="en-US" altLang="en-US" sz="3200">
                <a:solidFill>
                  <a:srgbClr val="002060"/>
                </a:solidFill>
              </a:rPr>
              <a:t>H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O</a:t>
            </a:r>
            <a:endParaRPr lang="en-US" altLang="en-US" sz="3200" baseline="-2500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4753" y="2801035"/>
            <a:ext cx="10800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a) If 3.84 moles of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800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2800" baseline="-25000" dirty="0" smtClean="0">
                <a:solidFill>
                  <a:schemeClr val="accent5">
                    <a:lumMod val="50000"/>
                  </a:schemeClr>
                </a:solidFill>
              </a:rPr>
              <a:t>3</a:t>
            </a:r>
            <a:r>
              <a:rPr lang="en-US" sz="2800" baseline="-25000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are burned, how many moles of O</a:t>
            </a:r>
            <a:r>
              <a:rPr lang="en-US" sz="2800" b="1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 are needed?​</a:t>
            </a:r>
          </a:p>
        </p:txBody>
      </p:sp>
      <p:sp>
        <p:nvSpPr>
          <p:cNvPr id="5" name="Rectangle 4"/>
          <p:cNvSpPr/>
          <p:nvPr/>
        </p:nvSpPr>
        <p:spPr>
          <a:xfrm>
            <a:off x="774753" y="1276907"/>
            <a:ext cx="5028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4000" b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Mole to Mole; Practice</a:t>
            </a:r>
          </a:p>
        </p:txBody>
      </p:sp>
    </p:spTree>
    <p:extLst>
      <p:ext uri="{BB962C8B-B14F-4D97-AF65-F5344CB8AC3E}">
        <p14:creationId xmlns:p14="http://schemas.microsoft.com/office/powerpoint/2010/main" val="424430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2585" y="129125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Stoichiometry</a:t>
            </a:r>
          </a:p>
        </p:txBody>
      </p:sp>
      <p:sp>
        <p:nvSpPr>
          <p:cNvPr id="3" name="Rectangle 2"/>
          <p:cNvSpPr/>
          <p:nvPr/>
        </p:nvSpPr>
        <p:spPr>
          <a:xfrm>
            <a:off x="774753" y="1276907"/>
            <a:ext cx="5028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4000" b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Mole to Mole; Practice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6933" y="2223828"/>
            <a:ext cx="10961783" cy="614622"/>
          </a:xfrm>
          <a:prstGeom prst="rect">
            <a:avLst/>
          </a:prstGeom>
          <a:noFill/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3200">
                <a:solidFill>
                  <a:srgbClr val="002060"/>
                </a:solidFill>
              </a:rPr>
              <a:t>C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H</a:t>
            </a:r>
            <a:r>
              <a:rPr lang="en-US" altLang="en-US" sz="3200" baseline="-25000">
                <a:solidFill>
                  <a:srgbClr val="002060"/>
                </a:solidFill>
              </a:rPr>
              <a:t>3</a:t>
            </a:r>
            <a:r>
              <a:rPr lang="en-US" altLang="en-US" sz="3200">
                <a:solidFill>
                  <a:srgbClr val="002060"/>
                </a:solidFill>
              </a:rPr>
              <a:t> +    O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 →    CO</a:t>
            </a:r>
            <a:r>
              <a:rPr lang="en-US" altLang="en-US" sz="3200" baseline="-25000">
                <a:solidFill>
                  <a:srgbClr val="002060"/>
                </a:solidFill>
              </a:rPr>
              <a:t>2  </a:t>
            </a:r>
            <a:r>
              <a:rPr lang="en-US" altLang="en-US" sz="3200">
                <a:solidFill>
                  <a:srgbClr val="002060"/>
                </a:solidFill>
              </a:rPr>
              <a:t>+</a:t>
            </a:r>
            <a:r>
              <a:rPr lang="en-US" altLang="en-US" sz="3200" baseline="-25000">
                <a:solidFill>
                  <a:srgbClr val="002060"/>
                </a:solidFill>
              </a:rPr>
              <a:t>    </a:t>
            </a:r>
            <a:r>
              <a:rPr lang="en-US" altLang="en-US" sz="3200">
                <a:solidFill>
                  <a:srgbClr val="002060"/>
                </a:solidFill>
              </a:rPr>
              <a:t>H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O</a:t>
            </a:r>
            <a:endParaRPr lang="en-US" altLang="en-US" sz="3200" baseline="-2500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4753" y="2877235"/>
            <a:ext cx="10800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accent5">
                    <a:lumMod val="50000"/>
                  </a:schemeClr>
                </a:solidFill>
              </a:rPr>
              <a:t>b) How many moles of  C</a:t>
            </a:r>
            <a:r>
              <a:rPr lang="en-US" sz="2800" b="1" baseline="-25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2800" b="1" baseline="-25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baseline="-2500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2800">
                <a:solidFill>
                  <a:schemeClr val="accent5">
                    <a:lumMod val="50000"/>
                  </a:schemeClr>
                </a:solidFill>
              </a:rPr>
              <a:t>are needed to produce 8.95 mole of H</a:t>
            </a:r>
            <a:r>
              <a:rPr lang="en-US" sz="2800" b="1" baseline="-25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>
                <a:solidFill>
                  <a:schemeClr val="accent5">
                    <a:lumMod val="50000"/>
                  </a:schemeClr>
                </a:solidFill>
              </a:rPr>
              <a:t>O?​</a:t>
            </a:r>
          </a:p>
        </p:txBody>
      </p:sp>
    </p:spTree>
    <p:extLst>
      <p:ext uri="{BB962C8B-B14F-4D97-AF65-F5344CB8AC3E}">
        <p14:creationId xmlns:p14="http://schemas.microsoft.com/office/powerpoint/2010/main" val="41091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2585" y="129125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Stoichiometry</a:t>
            </a:r>
          </a:p>
        </p:txBody>
      </p:sp>
      <p:sp>
        <p:nvSpPr>
          <p:cNvPr id="3" name="Rectangle 2"/>
          <p:cNvSpPr/>
          <p:nvPr/>
        </p:nvSpPr>
        <p:spPr>
          <a:xfrm>
            <a:off x="774753" y="1276907"/>
            <a:ext cx="5028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4000" b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Mole to Mole; Practice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16933" y="2223828"/>
            <a:ext cx="10961783" cy="614622"/>
          </a:xfrm>
          <a:prstGeom prst="rect">
            <a:avLst/>
          </a:prstGeom>
          <a:noFill/>
        </p:spPr>
        <p:txBody>
          <a:bodyPr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3200">
                <a:solidFill>
                  <a:srgbClr val="002060"/>
                </a:solidFill>
              </a:rPr>
              <a:t>C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H</a:t>
            </a:r>
            <a:r>
              <a:rPr lang="en-US" altLang="en-US" sz="3200" baseline="-25000">
                <a:solidFill>
                  <a:srgbClr val="002060"/>
                </a:solidFill>
              </a:rPr>
              <a:t>3</a:t>
            </a:r>
            <a:r>
              <a:rPr lang="en-US" altLang="en-US" sz="3200">
                <a:solidFill>
                  <a:srgbClr val="002060"/>
                </a:solidFill>
              </a:rPr>
              <a:t> +    O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 →    CO</a:t>
            </a:r>
            <a:r>
              <a:rPr lang="en-US" altLang="en-US" sz="3200" baseline="-25000">
                <a:solidFill>
                  <a:srgbClr val="002060"/>
                </a:solidFill>
              </a:rPr>
              <a:t>2  </a:t>
            </a:r>
            <a:r>
              <a:rPr lang="en-US" altLang="en-US" sz="3200">
                <a:solidFill>
                  <a:srgbClr val="002060"/>
                </a:solidFill>
              </a:rPr>
              <a:t>+</a:t>
            </a:r>
            <a:r>
              <a:rPr lang="en-US" altLang="en-US" sz="3200" baseline="-25000">
                <a:solidFill>
                  <a:srgbClr val="002060"/>
                </a:solidFill>
              </a:rPr>
              <a:t>    </a:t>
            </a:r>
            <a:r>
              <a:rPr lang="en-US" altLang="en-US" sz="3200">
                <a:solidFill>
                  <a:srgbClr val="002060"/>
                </a:solidFill>
              </a:rPr>
              <a:t>H</a:t>
            </a:r>
            <a:r>
              <a:rPr lang="en-US" altLang="en-US" sz="3200" baseline="-25000">
                <a:solidFill>
                  <a:srgbClr val="002060"/>
                </a:solidFill>
              </a:rPr>
              <a:t>2</a:t>
            </a:r>
            <a:r>
              <a:rPr lang="en-US" altLang="en-US" sz="3200">
                <a:solidFill>
                  <a:srgbClr val="002060"/>
                </a:solidFill>
              </a:rPr>
              <a:t>O</a:t>
            </a:r>
            <a:endParaRPr lang="en-US" altLang="en-US" sz="3200" baseline="-2500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4753" y="2839135"/>
            <a:ext cx="108039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>
                <a:solidFill>
                  <a:schemeClr val="accent5">
                    <a:lumMod val="50000"/>
                  </a:schemeClr>
                </a:solidFill>
              </a:rPr>
              <a:t>c) If 2.47 moles of C</a:t>
            </a:r>
            <a:r>
              <a:rPr lang="en-US" sz="2800" b="1" baseline="-25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>
                <a:solidFill>
                  <a:schemeClr val="accent5">
                    <a:lumMod val="50000"/>
                  </a:schemeClr>
                </a:solidFill>
              </a:rPr>
              <a:t>H</a:t>
            </a:r>
            <a:r>
              <a:rPr lang="en-US" sz="2800" b="1" baseline="-25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 baseline="-2500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en-US" sz="2800">
                <a:solidFill>
                  <a:schemeClr val="accent5">
                    <a:lumMod val="50000"/>
                  </a:schemeClr>
                </a:solidFill>
              </a:rPr>
              <a:t>are burned, how many moles of CO</a:t>
            </a:r>
            <a:r>
              <a:rPr lang="en-US" sz="2800" b="1" baseline="-2500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en-US" sz="2800">
                <a:solidFill>
                  <a:schemeClr val="accent5">
                    <a:lumMod val="50000"/>
                  </a:schemeClr>
                </a:solidFill>
              </a:rPr>
              <a:t> are formed?​</a:t>
            </a:r>
          </a:p>
        </p:txBody>
      </p:sp>
    </p:spTree>
    <p:extLst>
      <p:ext uri="{BB962C8B-B14F-4D97-AF65-F5344CB8AC3E}">
        <p14:creationId xmlns:p14="http://schemas.microsoft.com/office/powerpoint/2010/main" val="218191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684213" y="1066800"/>
            <a:ext cx="10894803" cy="609600"/>
          </a:xfrm>
        </p:spPr>
        <p:txBody>
          <a:bodyPr>
            <a:normAutofit fontScale="90000"/>
          </a:bodyPr>
          <a:lstStyle/>
          <a:p>
            <a:r>
              <a:rPr lang="en-US" altLang="en-US" b="1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Objective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685800" y="1828800"/>
            <a:ext cx="10892642" cy="426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>
                <a:solidFill>
                  <a:srgbClr val="002060"/>
                </a:solidFill>
                <a:ea typeface="ＭＳ Ｐゴシック" panose="020B0600070205080204" pitchFamily="34" charset="-128"/>
              </a:rPr>
              <a:t>Define</a:t>
            </a:r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solidFill>
                  <a:srgbClr val="002060"/>
                </a:solidFill>
                <a:ea typeface="ＭＳ Ｐゴシック" panose="020B0600070205080204" pitchFamily="34" charset="-128"/>
              </a:rPr>
              <a:t>stoichiometry.</a:t>
            </a:r>
          </a:p>
          <a:p>
            <a:endParaRPr lang="en-US" altLang="en-US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b="1">
                <a:solidFill>
                  <a:srgbClr val="002060"/>
                </a:solidFill>
                <a:ea typeface="ＭＳ Ｐゴシック" panose="020B0600070205080204" pitchFamily="34" charset="-128"/>
              </a:rPr>
              <a:t>Describe</a:t>
            </a:r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 the importance of the </a:t>
            </a:r>
            <a:r>
              <a:rPr lang="EN-US" altLang="EN-US" i="1">
                <a:solidFill>
                  <a:srgbClr val="002060"/>
                </a:solidFill>
                <a:ea typeface="ＭＳ Ｐゴシック" panose="020B0600070205080204" pitchFamily="34" charset="-128"/>
              </a:rPr>
              <a:t>mole ratio </a:t>
            </a:r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in stoichiometric calculations.</a:t>
            </a:r>
          </a:p>
          <a:p>
            <a:endParaRPr lang="en-US" altLang="en-US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b="1">
                <a:solidFill>
                  <a:srgbClr val="002060"/>
                </a:solidFill>
                <a:ea typeface="ＭＳ Ｐゴシック" panose="020B0600070205080204" pitchFamily="34" charset="-128"/>
              </a:rPr>
              <a:t>Write</a:t>
            </a:r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 a mole ratio relating two substances in a chemical equation.</a:t>
            </a:r>
          </a:p>
        </p:txBody>
      </p:sp>
    </p:spTree>
    <p:extLst>
      <p:ext uri="{BB962C8B-B14F-4D97-AF65-F5344CB8AC3E}">
        <p14:creationId xmlns:p14="http://schemas.microsoft.com/office/powerpoint/2010/main" val="235157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>
          <a:xfrm>
            <a:off x="684213" y="952500"/>
            <a:ext cx="10894229" cy="609600"/>
          </a:xfrm>
        </p:spPr>
        <p:txBody>
          <a:bodyPr>
            <a:normAutofit fontScale="90000"/>
          </a:bodyPr>
          <a:lstStyle/>
          <a:p>
            <a:r>
              <a:rPr lang="en-US" altLang="en-US" b="1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Lesson Starter</a:t>
            </a: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685799" y="1638300"/>
            <a:ext cx="10892643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Ingredients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3/4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cup granulated sugar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3/4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cup packed brown sugar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cup butter or margarine, softened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teaspoon vanilla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egg 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2 1/4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cups all-purpose flour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teaspoon baking soda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1/2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teaspoon salt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2 cups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semisweet chocolate chips </a:t>
            </a:r>
          </a:p>
        </p:txBody>
      </p:sp>
    </p:spTree>
    <p:extLst>
      <p:ext uri="{BB962C8B-B14F-4D97-AF65-F5344CB8AC3E}">
        <p14:creationId xmlns:p14="http://schemas.microsoft.com/office/powerpoint/2010/main" val="34716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sp>
        <p:nvSpPr>
          <p:cNvPr id="3" name="Rectangle 8"/>
          <p:cNvSpPr txBox="1">
            <a:spLocks noChangeArrowheads="1"/>
          </p:cNvSpPr>
          <p:nvPr/>
        </p:nvSpPr>
        <p:spPr>
          <a:xfrm>
            <a:off x="685799" y="1638300"/>
            <a:ext cx="10892643" cy="426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Combining these “reactants” according to the directions and then providing some “energy” to this reaction yields 2 dozen chocolate chip cookies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84213" y="952500"/>
            <a:ext cx="10894229" cy="6096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Lesson Starter</a:t>
            </a:r>
          </a:p>
        </p:txBody>
      </p:sp>
    </p:spTree>
    <p:extLst>
      <p:ext uri="{BB962C8B-B14F-4D97-AF65-F5344CB8AC3E}">
        <p14:creationId xmlns:p14="http://schemas.microsoft.com/office/powerpoint/2010/main" val="24335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title"/>
          </p:nvPr>
        </p:nvSpPr>
        <p:spPr>
          <a:xfrm>
            <a:off x="684213" y="1066800"/>
            <a:ext cx="10894803" cy="609600"/>
          </a:xfrm>
        </p:spPr>
        <p:txBody>
          <a:bodyPr>
            <a:normAutofit fontScale="90000"/>
          </a:bodyPr>
          <a:lstStyle/>
          <a:p>
            <a:r>
              <a:rPr lang="en-US" altLang="en-US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Stoichiometry Definition</a:t>
            </a:r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>
          <a:xfrm>
            <a:off x="685800" y="1828800"/>
            <a:ext cx="1089264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Composition stoichiometry</a:t>
            </a:r>
            <a:r>
              <a:rPr lang="en-US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 deals with the mass relationships of elements in compounds. </a:t>
            </a:r>
          </a:p>
          <a:p>
            <a:endParaRPr lang="en-US" altLang="en-US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b="1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Reaction stoichiometry</a:t>
            </a:r>
            <a:r>
              <a:rPr lang="en-US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 involves the mass relationships between reactants and products in a chemical reaction. </a:t>
            </a:r>
          </a:p>
          <a:p>
            <a:pPr marL="0" indent="0" algn="ctr">
              <a:buNone/>
            </a:pPr>
            <a:endParaRPr lang="en-US" altLang="en-US" dirty="0" smtClean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marL="0" indent="0" algn="ctr">
              <a:buNone/>
            </a:pPr>
            <a:r>
              <a:rPr lang="en-US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It </a:t>
            </a:r>
            <a:r>
              <a:rPr lang="en-US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is a </a:t>
            </a:r>
            <a:r>
              <a:rPr lang="en-US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“</a:t>
            </a:r>
            <a:r>
              <a:rPr lang="en-US" altLang="en-US" b="1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recipe”</a:t>
            </a:r>
            <a:r>
              <a:rPr lang="en-US" altLang="en-US" dirty="0" smtClean="0">
                <a:solidFill>
                  <a:srgbClr val="00206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rgbClr val="002060"/>
                </a:solidFill>
                <a:ea typeface="ＭＳ Ｐゴシック" panose="020B0600070205080204" pitchFamily="34" charset="-128"/>
              </a:rPr>
              <a:t>for a reaction</a:t>
            </a:r>
          </a:p>
        </p:txBody>
      </p:sp>
    </p:spTree>
    <p:extLst>
      <p:ext uri="{BB962C8B-B14F-4D97-AF65-F5344CB8AC3E}">
        <p14:creationId xmlns:p14="http://schemas.microsoft.com/office/powerpoint/2010/main" val="220233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5642" y="3144344"/>
            <a:ext cx="10529657" cy="1003693"/>
            <a:chOff x="605642" y="2857903"/>
            <a:chExt cx="10529657" cy="1003693"/>
          </a:xfrm>
        </p:grpSpPr>
        <p:sp>
          <p:nvSpPr>
            <p:cNvPr id="5" name="Text Box 12"/>
            <p:cNvSpPr txBox="1">
              <a:spLocks noChangeArrowheads="1"/>
            </p:cNvSpPr>
            <p:nvPr/>
          </p:nvSpPr>
          <p:spPr bwMode="auto">
            <a:xfrm>
              <a:off x="605642" y="2857903"/>
              <a:ext cx="4116388" cy="95410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>
              <a:spAutoFit/>
            </a:bodyPr>
            <a:lstStyle>
              <a:lvl1pPr marL="342900" indent="-3429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Amount of </a:t>
              </a:r>
              <a:r>
                <a:rPr lang="en-US" altLang="en-US" sz="2800" i="1">
                  <a:solidFill>
                    <a:srgbClr val="002060"/>
                  </a:solidFill>
                  <a:latin typeface="+mn-lt"/>
                </a:rPr>
                <a:t>given</a:t>
              </a: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substance (</a:t>
              </a:r>
              <a:r>
                <a:rPr lang="en-US" altLang="en-US" sz="2800" err="1">
                  <a:solidFill>
                    <a:srgbClr val="002060"/>
                  </a:solidFill>
                  <a:latin typeface="+mn-lt"/>
                </a:rPr>
                <a:t>mol</a:t>
              </a: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) </a:t>
              </a: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 rot="16200000">
              <a:off x="5672942" y="3114785"/>
              <a:ext cx="304800" cy="533400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rgbClr val="002060"/>
            </a:solidFill>
            <a:ln>
              <a:noFill/>
            </a:ln>
          </p:spPr>
          <p:txBody>
            <a:bodyPr vert="eaVert" wrap="none" anchor="ctr"/>
            <a:lstStyle>
              <a:lvl1pPr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>
                <a:solidFill>
                  <a:srgbClr val="002060"/>
                </a:solidFill>
              </a:endParaRPr>
            </a:p>
          </p:txBody>
        </p: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7018912" y="2907489"/>
              <a:ext cx="4116387" cy="954107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txBody>
            <a:bodyPr>
              <a:spAutoFit/>
            </a:bodyPr>
            <a:lstStyle>
              <a:lvl1pPr marL="342900" indent="-3429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Amount of </a:t>
              </a:r>
              <a:r>
                <a:rPr lang="en-US" altLang="en-US" sz="2800" i="1">
                  <a:solidFill>
                    <a:srgbClr val="002060"/>
                  </a:solidFill>
                  <a:latin typeface="+mn-lt"/>
                </a:rPr>
                <a:t>unknown </a:t>
              </a: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   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substance (</a:t>
              </a:r>
              <a:r>
                <a:rPr lang="en-US" altLang="en-US" sz="2800" err="1">
                  <a:solidFill>
                    <a:srgbClr val="002060"/>
                  </a:solidFill>
                  <a:latin typeface="+mn-lt"/>
                </a:rPr>
                <a:t>mol</a:t>
              </a: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)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605642" y="1358871"/>
            <a:ext cx="1097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rgbClr val="002060"/>
                </a:solidFill>
              </a:rPr>
              <a:t>Problem Type 1: </a:t>
            </a:r>
            <a:r>
              <a:rPr lang="en-US" altLang="en-US" sz="2800" b="1" i="1">
                <a:solidFill>
                  <a:srgbClr val="002060"/>
                </a:solidFill>
              </a:rPr>
              <a:t>Given</a:t>
            </a:r>
            <a:r>
              <a:rPr lang="en-US" altLang="en-US" sz="2800" b="1">
                <a:solidFill>
                  <a:srgbClr val="002060"/>
                </a:solidFill>
              </a:rPr>
              <a:t> and</a:t>
            </a:r>
          </a:p>
          <a:p>
            <a:pPr algn="ctr"/>
            <a:r>
              <a:rPr lang="en-US" altLang="en-US" sz="2800" b="1" i="1">
                <a:solidFill>
                  <a:srgbClr val="002060"/>
                </a:solidFill>
              </a:rPr>
              <a:t>unknown</a:t>
            </a:r>
            <a:r>
              <a:rPr lang="en-US" altLang="en-US" sz="2800" b="1">
                <a:solidFill>
                  <a:srgbClr val="002060"/>
                </a:solidFill>
              </a:rPr>
              <a:t> quantities are amounts</a:t>
            </a:r>
          </a:p>
          <a:p>
            <a:pPr algn="ctr"/>
            <a:r>
              <a:rPr lang="en-US" altLang="en-US" sz="2800" b="1">
                <a:solidFill>
                  <a:srgbClr val="002060"/>
                </a:solidFill>
              </a:rPr>
              <a:t>in moles.</a:t>
            </a:r>
          </a:p>
        </p:txBody>
      </p:sp>
    </p:spTree>
    <p:extLst>
      <p:ext uri="{BB962C8B-B14F-4D97-AF65-F5344CB8AC3E}">
        <p14:creationId xmlns:p14="http://schemas.microsoft.com/office/powerpoint/2010/main" val="38545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5643" y="3277597"/>
            <a:ext cx="10499359" cy="993006"/>
            <a:chOff x="605643" y="3277597"/>
            <a:chExt cx="10919827" cy="993006"/>
          </a:xfrm>
        </p:grpSpPr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605643" y="3287721"/>
              <a:ext cx="3151110" cy="9541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marL="342900" indent="-3429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Amount of </a:t>
              </a:r>
              <a:r>
                <a:rPr lang="en-US" altLang="en-US" sz="2800" i="1">
                  <a:solidFill>
                    <a:srgbClr val="002060"/>
                  </a:solidFill>
                  <a:latin typeface="+mn-lt"/>
                </a:rPr>
                <a:t>given</a:t>
              </a: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substance (</a:t>
              </a:r>
              <a:r>
                <a:rPr lang="en-US" altLang="en-US" sz="2800" err="1">
                  <a:solidFill>
                    <a:srgbClr val="002060"/>
                  </a:solidFill>
                  <a:latin typeface="+mn-lt"/>
                </a:rPr>
                <a:t>mol</a:t>
              </a: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) </a:t>
              </a:r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 rot="16200000">
              <a:off x="8119733" y="3528689"/>
              <a:ext cx="304800" cy="533400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rgbClr val="002060"/>
            </a:solidFill>
            <a:ln>
              <a:noFill/>
            </a:ln>
          </p:spPr>
          <p:txBody>
            <a:bodyPr vert="eaVert" wrap="none" anchor="ctr"/>
            <a:lstStyle>
              <a:lvl1pPr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8637985" y="3316496"/>
              <a:ext cx="2887485" cy="954107"/>
            </a:xfrm>
            <a:prstGeom prst="rect">
              <a:avLst/>
            </a:prstGeom>
            <a:noFill/>
            <a:ln w="9525">
              <a:solidFill>
                <a:srgbClr val="00206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marL="342900" indent="-3429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Mass of unknown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substance (g)</a:t>
              </a:r>
            </a:p>
          </p:txBody>
        </p: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4546167" y="3277597"/>
              <a:ext cx="3324184" cy="95410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marL="342900" indent="-3429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Amount of </a:t>
              </a:r>
              <a:r>
                <a:rPr lang="en-US" altLang="en-US" sz="2800" i="1">
                  <a:solidFill>
                    <a:srgbClr val="002060"/>
                  </a:solidFill>
                  <a:latin typeface="+mn-lt"/>
                </a:rPr>
                <a:t>unknown </a:t>
              </a: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substance (</a:t>
              </a:r>
              <a:r>
                <a:rPr lang="en-US" altLang="en-US" sz="2800" err="1">
                  <a:solidFill>
                    <a:srgbClr val="002060"/>
                  </a:solidFill>
                  <a:latin typeface="+mn-lt"/>
                </a:rPr>
                <a:t>mol</a:t>
              </a:r>
              <a:r>
                <a:rPr lang="en-US" altLang="en-US" sz="2800">
                  <a:solidFill>
                    <a:srgbClr val="002060"/>
                  </a:solidFill>
                  <a:latin typeface="+mn-lt"/>
                </a:rPr>
                <a:t>)</a:t>
              </a:r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 rot="16200000">
              <a:off x="4021767" y="3495638"/>
              <a:ext cx="304800" cy="533400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rgbClr val="002060"/>
            </a:solidFill>
            <a:ln>
              <a:noFill/>
            </a:ln>
          </p:spPr>
          <p:txBody>
            <a:bodyPr vert="eaVert" wrap="none" anchor="ctr"/>
            <a:lstStyle>
              <a:lvl1pPr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>
                <a:solidFill>
                  <a:srgbClr val="FFFF00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605642" y="1568193"/>
            <a:ext cx="1097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rgbClr val="002060"/>
                </a:solidFill>
              </a:rPr>
              <a:t>Problem Type 2: </a:t>
            </a:r>
            <a:r>
              <a:rPr lang="en-US" altLang="en-US" sz="2800" b="1" i="1">
                <a:solidFill>
                  <a:srgbClr val="002060"/>
                </a:solidFill>
              </a:rPr>
              <a:t>Given</a:t>
            </a:r>
            <a:r>
              <a:rPr lang="en-US" altLang="en-US" sz="2800" b="1">
                <a:solidFill>
                  <a:srgbClr val="002060"/>
                </a:solidFill>
              </a:rPr>
              <a:t> is an</a:t>
            </a:r>
          </a:p>
          <a:p>
            <a:pPr algn="ctr"/>
            <a:r>
              <a:rPr lang="en-US" altLang="en-US" sz="2800" b="1">
                <a:solidFill>
                  <a:srgbClr val="002060"/>
                </a:solidFill>
              </a:rPr>
              <a:t>amount in moles and </a:t>
            </a:r>
            <a:r>
              <a:rPr lang="en-US" altLang="en-US" sz="2800" b="1" i="1">
                <a:solidFill>
                  <a:srgbClr val="002060"/>
                </a:solidFill>
              </a:rPr>
              <a:t>unknown</a:t>
            </a:r>
            <a:r>
              <a:rPr lang="en-US" altLang="en-US" sz="2800" b="1">
                <a:solidFill>
                  <a:srgbClr val="002060"/>
                </a:solidFill>
              </a:rPr>
              <a:t> is</a:t>
            </a:r>
          </a:p>
          <a:p>
            <a:pPr algn="ctr"/>
            <a:r>
              <a:rPr lang="en-US" altLang="en-US" sz="2800" b="1">
                <a:solidFill>
                  <a:srgbClr val="002060"/>
                </a:solidFill>
              </a:rPr>
              <a:t>a mass</a:t>
            </a:r>
          </a:p>
        </p:txBody>
      </p:sp>
    </p:spTree>
    <p:extLst>
      <p:ext uri="{BB962C8B-B14F-4D97-AF65-F5344CB8AC3E}">
        <p14:creationId xmlns:p14="http://schemas.microsoft.com/office/powerpoint/2010/main" val="18758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48297" y="3281439"/>
            <a:ext cx="10730144" cy="971337"/>
            <a:chOff x="851713" y="3281439"/>
            <a:chExt cx="10065092" cy="971337"/>
          </a:xfrm>
          <a:solidFill>
            <a:schemeClr val="bg2"/>
          </a:solidFill>
        </p:grpSpPr>
        <p:sp>
          <p:nvSpPr>
            <p:cNvPr id="3" name="Text Box 15"/>
            <p:cNvSpPr txBox="1">
              <a:spLocks noChangeArrowheads="1"/>
            </p:cNvSpPr>
            <p:nvPr/>
          </p:nvSpPr>
          <p:spPr bwMode="auto">
            <a:xfrm>
              <a:off x="851713" y="3281439"/>
              <a:ext cx="2410898" cy="954107"/>
            </a:xfrm>
            <a:prstGeom prst="rect">
              <a:avLst/>
            </a:prstGeom>
            <a:grpFill/>
            <a:ln w="9525">
              <a:solidFill>
                <a:srgbClr val="00206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marL="342900" indent="-3429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Mass of </a:t>
              </a:r>
              <a:r>
                <a:rPr lang="en-US" altLang="en-US" sz="2800" i="1">
                  <a:solidFill>
                    <a:schemeClr val="accent5">
                      <a:lumMod val="50000"/>
                    </a:schemeClr>
                  </a:solidFill>
                </a:rPr>
                <a:t>given</a:t>
              </a: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substance (g) </a:t>
              </a:r>
            </a:p>
          </p:txBody>
        </p:sp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 rot="16200000">
              <a:off x="3386768" y="3581400"/>
              <a:ext cx="304800" cy="342900"/>
            </a:xfrm>
            <a:prstGeom prst="downArrow">
              <a:avLst>
                <a:gd name="adj1" fmla="val 50000"/>
                <a:gd name="adj2" fmla="val 28125"/>
              </a:avLst>
            </a:prstGeom>
            <a:grpFill/>
            <a:ln>
              <a:noFill/>
            </a:ln>
          </p:spPr>
          <p:txBody>
            <a:bodyPr vert="eaVert" wrap="none" anchor="ctr"/>
            <a:lstStyle>
              <a:lvl1pPr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 rot="16200000">
              <a:off x="6923192" y="3490511"/>
              <a:ext cx="304800" cy="533400"/>
            </a:xfrm>
            <a:prstGeom prst="downArrow">
              <a:avLst>
                <a:gd name="adj1" fmla="val 50000"/>
                <a:gd name="adj2" fmla="val 43750"/>
              </a:avLst>
            </a:prstGeom>
            <a:grpFill/>
            <a:ln>
              <a:noFill/>
            </a:ln>
          </p:spPr>
          <p:txBody>
            <a:bodyPr vert="eaVert" wrap="none" anchor="ctr"/>
            <a:lstStyle>
              <a:lvl1pPr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200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7447398" y="3298669"/>
              <a:ext cx="3469407" cy="954107"/>
            </a:xfrm>
            <a:prstGeom prst="rect">
              <a:avLst/>
            </a:prstGeom>
            <a:grpFill/>
            <a:ln w="9525">
              <a:solidFill>
                <a:srgbClr val="002060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marL="342900" indent="-3429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Amount of </a:t>
              </a:r>
              <a:r>
                <a:rPr lang="en-US" altLang="en-US" sz="2800" i="1">
                  <a:solidFill>
                    <a:schemeClr val="accent5">
                      <a:lumMod val="50000"/>
                    </a:schemeClr>
                  </a:solidFill>
                </a:rPr>
                <a:t>unknown </a:t>
              </a: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   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substance (</a:t>
              </a:r>
              <a:r>
                <a:rPr lang="en-US" altLang="en-US" sz="2800" err="1">
                  <a:solidFill>
                    <a:schemeClr val="accent5">
                      <a:lumMod val="50000"/>
                    </a:schemeClr>
                  </a:solidFill>
                </a:rPr>
                <a:t>mol</a:t>
              </a: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)</a:t>
              </a:r>
            </a:p>
          </p:txBody>
        </p:sp>
        <p:sp>
          <p:nvSpPr>
            <p:cNvPr id="8" name="Text Box 24"/>
            <p:cNvSpPr txBox="1">
              <a:spLocks noChangeArrowheads="1"/>
            </p:cNvSpPr>
            <p:nvPr/>
          </p:nvSpPr>
          <p:spPr bwMode="auto">
            <a:xfrm>
              <a:off x="3865628" y="3282143"/>
              <a:ext cx="2650267" cy="954107"/>
            </a:xfrm>
            <a:prstGeom prst="rect">
              <a:avLst/>
            </a:prstGeom>
            <a:grpFill/>
            <a:ln w="9525">
              <a:solidFill>
                <a:srgbClr val="002060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marL="342900" indent="-3429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algn="l" eaLnBrk="0" hangingPunct="0"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algn="l" eaLnBrk="0" hangingPunct="0">
                <a:buChar char="–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algn="l" eaLnBrk="0" hangingPunct="0"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»"/>
                <a:defRPr sz="2400">
                  <a:solidFill>
                    <a:schemeClr val="bg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Amount of </a:t>
              </a:r>
              <a:r>
                <a:rPr lang="en-US" altLang="en-US" sz="2800" i="1">
                  <a:solidFill>
                    <a:schemeClr val="accent5">
                      <a:lumMod val="50000"/>
                    </a:schemeClr>
                  </a:solidFill>
                </a:rPr>
                <a:t>given</a:t>
              </a: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 </a:t>
              </a:r>
            </a:p>
            <a:p>
              <a:pPr algn="ctr" eaLnBrk="1" hangingPunct="1">
                <a:buFontTx/>
                <a:buNone/>
              </a:pP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substance (</a:t>
              </a:r>
              <a:r>
                <a:rPr lang="en-US" altLang="en-US" sz="2800" err="1">
                  <a:solidFill>
                    <a:schemeClr val="accent5">
                      <a:lumMod val="50000"/>
                    </a:schemeClr>
                  </a:solidFill>
                </a:rPr>
                <a:t>mol</a:t>
              </a:r>
              <a:r>
                <a:rPr lang="en-US" altLang="en-US" sz="2800">
                  <a:solidFill>
                    <a:schemeClr val="accent5">
                      <a:lumMod val="50000"/>
                    </a:schemeClr>
                  </a:solidFill>
                </a:rPr>
                <a:t>)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605642" y="1028365"/>
            <a:ext cx="1097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>
                <a:solidFill>
                  <a:schemeClr val="accent5">
                    <a:lumMod val="50000"/>
                  </a:schemeClr>
                </a:solidFill>
              </a:rPr>
              <a:t>Problem Type 3: </a:t>
            </a:r>
            <a:r>
              <a:rPr lang="en-US" altLang="en-US" sz="2800" b="1" i="1">
                <a:solidFill>
                  <a:schemeClr val="accent5">
                    <a:lumMod val="50000"/>
                  </a:schemeClr>
                </a:solidFill>
              </a:rPr>
              <a:t>Given</a:t>
            </a:r>
            <a:r>
              <a:rPr lang="en-US" altLang="en-US" sz="2800" b="1">
                <a:solidFill>
                  <a:schemeClr val="accent5">
                    <a:lumMod val="50000"/>
                  </a:schemeClr>
                </a:solidFill>
              </a:rPr>
              <a:t> is a </a:t>
            </a:r>
          </a:p>
          <a:p>
            <a:pPr algn="ctr"/>
            <a:r>
              <a:rPr lang="en-US" altLang="en-US" sz="2800" b="1">
                <a:solidFill>
                  <a:schemeClr val="accent5">
                    <a:lumMod val="50000"/>
                  </a:schemeClr>
                </a:solidFill>
              </a:rPr>
              <a:t>mass and </a:t>
            </a:r>
            <a:r>
              <a:rPr lang="en-US" altLang="en-US" sz="2800" b="1" i="1">
                <a:solidFill>
                  <a:schemeClr val="accent5">
                    <a:lumMod val="50000"/>
                  </a:schemeClr>
                </a:solidFill>
              </a:rPr>
              <a:t>unknown</a:t>
            </a:r>
            <a:r>
              <a:rPr lang="en-US" altLang="en-US" sz="2800" b="1">
                <a:solidFill>
                  <a:schemeClr val="accent5">
                    <a:lumMod val="50000"/>
                  </a:schemeClr>
                </a:solidFill>
              </a:rPr>
              <a:t> is an amount </a:t>
            </a:r>
          </a:p>
          <a:p>
            <a:pPr algn="ctr"/>
            <a:r>
              <a:rPr lang="en-US" altLang="en-US" sz="2800" b="1">
                <a:solidFill>
                  <a:schemeClr val="accent5">
                    <a:lumMod val="50000"/>
                  </a:schemeClr>
                </a:solidFill>
              </a:rPr>
              <a:t>in moles.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6200000">
            <a:off x="3581400" y="3590925"/>
            <a:ext cx="304800" cy="365557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2060"/>
          </a:solidFill>
          <a:ln>
            <a:noFill/>
          </a:ln>
        </p:spPr>
        <p:txBody>
          <a:bodyPr vert="eaVert" wrap="none" anchor="ctr"/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 rot="16200000">
            <a:off x="7172325" y="3581400"/>
            <a:ext cx="304800" cy="365557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2060"/>
          </a:solidFill>
          <a:ln>
            <a:noFill/>
          </a:ln>
        </p:spPr>
        <p:txBody>
          <a:bodyPr vert="eaVert" wrap="none" anchor="ctr"/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37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5642" y="125657"/>
            <a:ext cx="1097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+mn-lt"/>
              </a:rPr>
              <a:t>CH 09.1  Introduction to Stoichiometry</a:t>
            </a: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61858" y="2764317"/>
            <a:ext cx="2159306" cy="1815882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Mass of a g</a:t>
            </a:r>
            <a:r>
              <a:rPr lang="en-US" altLang="en-US" sz="2800" i="1">
                <a:solidFill>
                  <a:schemeClr val="accent5">
                    <a:lumMod val="50000"/>
                  </a:schemeClr>
                </a:solidFill>
              </a:rPr>
              <a:t>iven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 substance (g) 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9084387" y="2764317"/>
            <a:ext cx="2360540" cy="13849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Mass of unknown </a:t>
            </a:r>
          </a:p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substance (g)</a:t>
            </a: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6092042" y="2764317"/>
            <a:ext cx="2273694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Amount of </a:t>
            </a:r>
            <a:r>
              <a:rPr lang="en-US" altLang="en-US" sz="2800" i="1">
                <a:solidFill>
                  <a:schemeClr val="accent5">
                    <a:lumMod val="50000"/>
                  </a:schemeClr>
                </a:solidFill>
              </a:rPr>
              <a:t>unknown 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substance (</a:t>
            </a:r>
            <a:r>
              <a:rPr lang="en-US" altLang="en-US" sz="2800" err="1">
                <a:solidFill>
                  <a:schemeClr val="accent5">
                    <a:lumMod val="50000"/>
                  </a:schemeClr>
                </a:solidFill>
              </a:rPr>
              <a:t>mol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3360144" y="2764317"/>
            <a:ext cx="2061727" cy="1815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Amount of </a:t>
            </a:r>
            <a:r>
              <a:rPr lang="en-US" altLang="en-US" sz="2800" i="1">
                <a:solidFill>
                  <a:schemeClr val="accent5">
                    <a:lumMod val="50000"/>
                  </a:schemeClr>
                </a:solidFill>
              </a:rPr>
              <a:t>given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substance (</a:t>
            </a:r>
            <a:r>
              <a:rPr lang="en-US" altLang="en-US" sz="2800" err="1">
                <a:solidFill>
                  <a:schemeClr val="accent5">
                    <a:lumMod val="50000"/>
                  </a:schemeClr>
                </a:solidFill>
              </a:rPr>
              <a:t>mol</a:t>
            </a:r>
            <a:r>
              <a:rPr lang="en-US" altLang="en-US" sz="2800">
                <a:solidFill>
                  <a:schemeClr val="accent5">
                    <a:lumMod val="50000"/>
                  </a:schemeClr>
                </a:solidFill>
              </a:rPr>
              <a:t>) 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0" y="946526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chemeClr val="accent5">
                    <a:lumMod val="50000"/>
                  </a:schemeClr>
                </a:solidFill>
              </a:rPr>
              <a:t>Problem Type 4: </a:t>
            </a:r>
            <a:r>
              <a:rPr lang="en-US" altLang="en-US" sz="2800" b="1" i="1">
                <a:solidFill>
                  <a:schemeClr val="accent5">
                    <a:lumMod val="50000"/>
                  </a:schemeClr>
                </a:solidFill>
              </a:rPr>
              <a:t>Given</a:t>
            </a:r>
            <a:r>
              <a:rPr lang="en-US" altLang="en-US" sz="2800" b="1">
                <a:solidFill>
                  <a:schemeClr val="accent5">
                    <a:lumMod val="50000"/>
                  </a:schemeClr>
                </a:solidFill>
              </a:rPr>
              <a:t> is a mass</a:t>
            </a:r>
          </a:p>
          <a:p>
            <a:r>
              <a:rPr lang="en-US" altLang="en-US" sz="2800" b="1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en-US" altLang="en-US" sz="2800" b="1" i="1">
                <a:solidFill>
                  <a:schemeClr val="accent5">
                    <a:lumMod val="50000"/>
                  </a:schemeClr>
                </a:solidFill>
              </a:rPr>
              <a:t>unknown</a:t>
            </a:r>
            <a:r>
              <a:rPr lang="en-US" altLang="en-US" sz="2800" b="1">
                <a:solidFill>
                  <a:schemeClr val="accent5">
                    <a:lumMod val="50000"/>
                  </a:schemeClr>
                </a:solidFill>
              </a:rPr>
              <a:t> is a mass.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16200000">
            <a:off x="2855848" y="3481935"/>
            <a:ext cx="304800" cy="365557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2060"/>
          </a:solidFill>
          <a:ln>
            <a:noFill/>
          </a:ln>
        </p:spPr>
        <p:txBody>
          <a:bodyPr vert="eaVert" wrap="none" anchor="ctr"/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 rot="16200000">
            <a:off x="5631361" y="3459924"/>
            <a:ext cx="304800" cy="365557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2060"/>
          </a:solidFill>
          <a:ln>
            <a:noFill/>
          </a:ln>
        </p:spPr>
        <p:txBody>
          <a:bodyPr vert="eaVert" wrap="none" anchor="ctr"/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 rot="16200000">
            <a:off x="8641970" y="3459924"/>
            <a:ext cx="304800" cy="365557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02060"/>
          </a:solidFill>
          <a:ln>
            <a:noFill/>
          </a:ln>
        </p:spPr>
        <p:txBody>
          <a:bodyPr vert="eaVert" wrap="none" anchor="ctr"/>
          <a:lstStyle>
            <a:lvl1pPr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algn="l" eaLnBrk="0" hangingPunct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algn="l" eaLnBrk="0" hangingPunct="0">
              <a:buChar char="–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algn="l" eaLnBrk="0" hangingPunct="0"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4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US" altLang="en-US" sz="200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6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593</Words>
  <Application>Microsoft Office PowerPoint</Application>
  <PresentationFormat>Widescreen</PresentationFormat>
  <Paragraphs>131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Objective</vt:lpstr>
      <vt:lpstr>Lesson Starter</vt:lpstr>
      <vt:lpstr>PowerPoint Presentation</vt:lpstr>
      <vt:lpstr>Stoichiometry Definition</vt:lpstr>
      <vt:lpstr>PowerPoint Presentation</vt:lpstr>
      <vt:lpstr>PowerPoint Presentation</vt:lpstr>
      <vt:lpstr>PowerPoint Presentation</vt:lpstr>
      <vt:lpstr>PowerPoint Presentation</vt:lpstr>
      <vt:lpstr>Mole Ratio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GEHRING, CARL</cp:lastModifiedBy>
  <cp:revision>9</cp:revision>
  <dcterms:modified xsi:type="dcterms:W3CDTF">2017-01-25T21:20:38Z</dcterms:modified>
</cp:coreProperties>
</file>