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7" r:id="rId2"/>
    <p:sldId id="294" r:id="rId3"/>
    <p:sldId id="258" r:id="rId4"/>
    <p:sldId id="259" r:id="rId5"/>
    <p:sldId id="256" r:id="rId6"/>
    <p:sldId id="262" r:id="rId7"/>
    <p:sldId id="263" r:id="rId8"/>
    <p:sldId id="265" r:id="rId9"/>
    <p:sldId id="289" r:id="rId10"/>
    <p:sldId id="291" r:id="rId11"/>
    <p:sldId id="290" r:id="rId12"/>
    <p:sldId id="292" r:id="rId13"/>
    <p:sldId id="293" r:id="rId14"/>
    <p:sldId id="270" r:id="rId15"/>
    <p:sldId id="271" r:id="rId16"/>
    <p:sldId id="273" r:id="rId17"/>
    <p:sldId id="272" r:id="rId18"/>
    <p:sldId id="274" r:id="rId19"/>
    <p:sldId id="277" r:id="rId20"/>
    <p:sldId id="276" r:id="rId21"/>
    <p:sldId id="278" r:id="rId22"/>
    <p:sldId id="281" r:id="rId23"/>
    <p:sldId id="280" r:id="rId24"/>
    <p:sldId id="282" r:id="rId25"/>
    <p:sldId id="285" r:id="rId26"/>
    <p:sldId id="284" r:id="rId27"/>
  </p:sldIdLst>
  <p:sldSz cx="9144000" cy="6858000" type="screen4x3"/>
  <p:notesSz cx="6935788" cy="92202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0099"/>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566"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t" anchorCtr="0" compatLnSpc="1">
            <a:prstTxWarp prst="textNoShape">
              <a:avLst/>
            </a:prstTxWarp>
          </a:bodyPr>
          <a:lstStyle>
            <a:lvl1pPr defTabSz="923925" eaLnBrk="1" hangingPunct="1">
              <a:defRPr sz="1200" b="0"/>
            </a:lvl1pPr>
          </a:lstStyle>
          <a:p>
            <a:pPr>
              <a:defRPr/>
            </a:pPr>
            <a:endParaRPr lang="en-US" altLang="en-US"/>
          </a:p>
        </p:txBody>
      </p:sp>
      <p:sp>
        <p:nvSpPr>
          <p:cNvPr id="38915" name="Rectangle 3"/>
          <p:cNvSpPr>
            <a:spLocks noGrp="1" noChangeArrowheads="1"/>
          </p:cNvSpPr>
          <p:nvPr>
            <p:ph type="dt" sz="quarter" idx="1"/>
          </p:nvPr>
        </p:nvSpPr>
        <p:spPr bwMode="auto">
          <a:xfrm>
            <a:off x="3929063" y="0"/>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t" anchorCtr="0" compatLnSpc="1">
            <a:prstTxWarp prst="textNoShape">
              <a:avLst/>
            </a:prstTxWarp>
          </a:bodyPr>
          <a:lstStyle>
            <a:lvl1pPr algn="r" defTabSz="923925" eaLnBrk="1" hangingPunct="1">
              <a:defRPr sz="1200" b="0"/>
            </a:lvl1pPr>
          </a:lstStyle>
          <a:p>
            <a:pPr>
              <a:defRPr/>
            </a:pPr>
            <a:endParaRPr lang="en-US" altLang="en-US"/>
          </a:p>
        </p:txBody>
      </p:sp>
      <p:sp>
        <p:nvSpPr>
          <p:cNvPr id="38916" name="Rectangle 4"/>
          <p:cNvSpPr>
            <a:spLocks noGrp="1" noChangeArrowheads="1"/>
          </p:cNvSpPr>
          <p:nvPr>
            <p:ph type="ftr" sz="quarter" idx="2"/>
          </p:nvPr>
        </p:nvSpPr>
        <p:spPr bwMode="auto">
          <a:xfrm>
            <a:off x="0"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b" anchorCtr="0" compatLnSpc="1">
            <a:prstTxWarp prst="textNoShape">
              <a:avLst/>
            </a:prstTxWarp>
          </a:bodyPr>
          <a:lstStyle>
            <a:lvl1pPr defTabSz="923925" eaLnBrk="1" hangingPunct="1">
              <a:defRPr sz="1200" b="0"/>
            </a:lvl1pPr>
          </a:lstStyle>
          <a:p>
            <a:pPr>
              <a:defRPr/>
            </a:pPr>
            <a:endParaRPr lang="en-US" altLang="en-US"/>
          </a:p>
        </p:txBody>
      </p:sp>
      <p:sp>
        <p:nvSpPr>
          <p:cNvPr id="38917" name="Rectangle 5"/>
          <p:cNvSpPr>
            <a:spLocks noGrp="1" noChangeArrowheads="1"/>
          </p:cNvSpPr>
          <p:nvPr>
            <p:ph type="sldNum" sz="quarter" idx="3"/>
          </p:nvPr>
        </p:nvSpPr>
        <p:spPr bwMode="auto">
          <a:xfrm>
            <a:off x="3929063" y="8758238"/>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18" tIns="46159" rIns="92318" bIns="46159" numCol="1" anchor="b" anchorCtr="0" compatLnSpc="1">
            <a:prstTxWarp prst="textNoShape">
              <a:avLst/>
            </a:prstTxWarp>
          </a:bodyPr>
          <a:lstStyle>
            <a:lvl1pPr algn="r" defTabSz="923925" eaLnBrk="1" hangingPunct="1">
              <a:defRPr sz="1200" b="0"/>
            </a:lvl1pPr>
          </a:lstStyle>
          <a:p>
            <a:pPr>
              <a:defRPr/>
            </a:pPr>
            <a:fld id="{1390643B-2C05-43E3-B89E-7E32A4EFEB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9063" y="0"/>
            <a:ext cx="3005137" cy="461963"/>
          </a:xfrm>
          <a:prstGeom prst="rect">
            <a:avLst/>
          </a:prstGeom>
        </p:spPr>
        <p:txBody>
          <a:bodyPr vert="horz" lIns="91440" tIns="45720" rIns="91440" bIns="45720" rtlCol="0"/>
          <a:lstStyle>
            <a:lvl1pPr algn="r">
              <a:defRPr sz="1200"/>
            </a:lvl1pPr>
          </a:lstStyle>
          <a:p>
            <a:fld id="{C0154131-1750-4BEE-BD0C-3EDBC0C4147C}" type="datetimeFigureOut">
              <a:rPr lang="en-US"/>
              <a:t>11/4/2016</a:t>
            </a:fld>
            <a:endParaRPr lang="en-US"/>
          </a:p>
        </p:txBody>
      </p:sp>
      <p:sp>
        <p:nvSpPr>
          <p:cNvPr id="4" name="Slide Image Placeholder 3"/>
          <p:cNvSpPr>
            <a:spLocks noGrp="1" noRot="1" noChangeAspect="1"/>
          </p:cNvSpPr>
          <p:nvPr>
            <p:ph type="sldImg" idx="2"/>
          </p:nvPr>
        </p:nvSpPr>
        <p:spPr>
          <a:xfrm>
            <a:off x="1393825" y="1152525"/>
            <a:ext cx="4148138"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37063"/>
            <a:ext cx="5548312" cy="3630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9063" y="8758238"/>
            <a:ext cx="3005137" cy="461962"/>
          </a:xfrm>
          <a:prstGeom prst="rect">
            <a:avLst/>
          </a:prstGeom>
        </p:spPr>
        <p:txBody>
          <a:bodyPr vert="horz" lIns="91440" tIns="45720" rIns="91440" bIns="45720" rtlCol="0" anchor="b"/>
          <a:lstStyle>
            <a:lvl1pPr algn="r">
              <a:defRPr sz="1200"/>
            </a:lvl1pPr>
          </a:lstStyle>
          <a:p>
            <a:fld id="{7763A5D7-F06B-4E0F-9837-50D78EEBE978}"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63A5D7-F06B-4E0F-9837-50D78EEBE978}" type="slidenum">
              <a:rPr lang="en-US"/>
              <a:t>2</a:t>
            </a:fld>
            <a:endParaRPr lang="en-US"/>
          </a:p>
        </p:txBody>
      </p:sp>
    </p:spTree>
    <p:extLst>
      <p:ext uri="{BB962C8B-B14F-4D97-AF65-F5344CB8AC3E}">
        <p14:creationId xmlns:p14="http://schemas.microsoft.com/office/powerpoint/2010/main" val="386376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8" name="Freeform 6"/>
              <p:cNvSpPr>
                <a:spLocks/>
              </p:cNvSpPr>
              <p:nvPr/>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7"/>
              <p:cNvSpPr>
                <a:spLocks/>
              </p:cNvSpPr>
              <p:nvPr/>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8"/>
              <p:cNvSpPr>
                <a:spLocks/>
              </p:cNvSpPr>
              <p:nvPr/>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9"/>
              <p:cNvSpPr>
                <a:spLocks/>
              </p:cNvSpPr>
              <p:nvPr/>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10"/>
              <p:cNvSpPr>
                <a:spLocks/>
              </p:cNvSpPr>
              <p:nvPr/>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3" name="Freeform 11"/>
              <p:cNvSpPr>
                <a:spLocks/>
              </p:cNvSpPr>
              <p:nvPr/>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4" name="Freeform 12"/>
              <p:cNvSpPr>
                <a:spLocks/>
              </p:cNvSpPr>
              <p:nvPr/>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13"/>
              <p:cNvSpPr>
                <a:spLocks/>
              </p:cNvSpPr>
              <p:nvPr/>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6" name="Freeform 14"/>
              <p:cNvSpPr>
                <a:spLocks/>
              </p:cNvSpPr>
              <p:nvPr/>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7" name="Freeform 15"/>
              <p:cNvSpPr>
                <a:spLocks/>
              </p:cNvSpPr>
              <p:nvPr/>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8" name="Freeform 16"/>
              <p:cNvSpPr>
                <a:spLocks/>
              </p:cNvSpPr>
              <p:nvPr/>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9" name="Freeform 17"/>
              <p:cNvSpPr>
                <a:spLocks/>
              </p:cNvSpPr>
              <p:nvPr/>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0" name="Freeform 18"/>
              <p:cNvSpPr>
                <a:spLocks/>
              </p:cNvSpPr>
              <p:nvPr/>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1" name="Freeform 19"/>
              <p:cNvSpPr>
                <a:spLocks/>
              </p:cNvSpPr>
              <p:nvPr/>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2" name="Freeform 20"/>
              <p:cNvSpPr>
                <a:spLocks/>
              </p:cNvSpPr>
              <p:nvPr/>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3" name="Freeform 21"/>
              <p:cNvSpPr>
                <a:spLocks/>
              </p:cNvSpPr>
              <p:nvPr/>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4" name="Freeform 22"/>
              <p:cNvSpPr>
                <a:spLocks/>
              </p:cNvSpPr>
              <p:nvPr/>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5" name="Freeform 23"/>
              <p:cNvSpPr>
                <a:spLocks/>
              </p:cNvSpPr>
              <p:nvPr/>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6" name="Freeform 24"/>
              <p:cNvSpPr>
                <a:spLocks/>
              </p:cNvSpPr>
              <p:nvPr/>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7" name="Freeform 25"/>
              <p:cNvSpPr>
                <a:spLocks/>
              </p:cNvSpPr>
              <p:nvPr/>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8" name="Freeform 26"/>
              <p:cNvSpPr>
                <a:spLocks/>
              </p:cNvSpPr>
              <p:nvPr/>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27"/>
              <p:cNvSpPr>
                <a:spLocks/>
              </p:cNvSpPr>
              <p:nvPr/>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28"/>
              <p:cNvSpPr>
                <a:spLocks/>
              </p:cNvSpPr>
              <p:nvPr/>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29"/>
              <p:cNvSpPr>
                <a:spLocks/>
              </p:cNvSpPr>
              <p:nvPr/>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5"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6"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7"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8"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9"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0"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1"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2"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4"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5"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6"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7"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8"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gd name="T0" fmla="*/ 283 w 305"/>
                    <a:gd name="T1" fmla="*/ 428 h 426"/>
                    <a:gd name="T2" fmla="*/ 307 w 305"/>
                    <a:gd name="T3" fmla="*/ 428 h 426"/>
                    <a:gd name="T4" fmla="*/ 0 w 305"/>
                    <a:gd name="T5" fmla="*/ 0 h 426"/>
                    <a:gd name="T6" fmla="*/ 0 w 305"/>
                    <a:gd name="T7" fmla="*/ 66 h 426"/>
                    <a:gd name="T8" fmla="*/ 253 w 305"/>
                    <a:gd name="T9" fmla="*/ 428 h 426"/>
                    <a:gd name="T10" fmla="*/ 283 w 305"/>
                    <a:gd name="T11" fmla="*/ 428 h 426"/>
                    <a:gd name="T12" fmla="*/ 283 w 305"/>
                    <a:gd name="T13" fmla="*/ 428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48"/>
                <p:cNvSpPr>
                  <a:spLocks/>
                </p:cNvSpPr>
                <p:nvPr/>
              </p:nvSpPr>
              <p:spPr bwMode="hidden">
                <a:xfrm>
                  <a:off x="5410" y="558"/>
                  <a:ext cx="348" cy="487"/>
                </a:xfrm>
                <a:custGeom>
                  <a:avLst/>
                  <a:gdLst>
                    <a:gd name="T0" fmla="*/ 24 w 347"/>
                    <a:gd name="T1" fmla="*/ 488 h 486"/>
                    <a:gd name="T2" fmla="*/ 48 w 347"/>
                    <a:gd name="T3" fmla="*/ 488 h 486"/>
                    <a:gd name="T4" fmla="*/ 349 w 347"/>
                    <a:gd name="T5" fmla="*/ 72 h 486"/>
                    <a:gd name="T6" fmla="*/ 349 w 347"/>
                    <a:gd name="T7" fmla="*/ 0 h 486"/>
                    <a:gd name="T8" fmla="*/ 0 w 347"/>
                    <a:gd name="T9" fmla="*/ 488 h 486"/>
                    <a:gd name="T10" fmla="*/ 24 w 347"/>
                    <a:gd name="T11" fmla="*/ 488 h 486"/>
                    <a:gd name="T12" fmla="*/ 24 w 347"/>
                    <a:gd name="T13" fmla="*/ 488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4"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5"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6"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7"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8"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9"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0"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51"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35" name="Freeform 59"/>
              <p:cNvSpPr>
                <a:spLocks/>
              </p:cNvSpPr>
              <p:nvPr/>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60"/>
              <p:cNvSpPr>
                <a:spLocks/>
              </p:cNvSpPr>
              <p:nvPr/>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61"/>
              <p:cNvSpPr>
                <a:spLocks/>
              </p:cNvSpPr>
              <p:nvPr/>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62"/>
              <p:cNvSpPr>
                <a:spLocks/>
              </p:cNvSpPr>
              <p:nvPr/>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63"/>
              <p:cNvSpPr>
                <a:spLocks/>
              </p:cNvSpPr>
              <p:nvPr/>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64"/>
              <p:cNvSpPr>
                <a:spLocks/>
              </p:cNvSpPr>
              <p:nvPr/>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65"/>
              <p:cNvSpPr>
                <a:spLocks/>
              </p:cNvSpPr>
              <p:nvPr/>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66"/>
              <p:cNvSpPr>
                <a:spLocks/>
              </p:cNvSpPr>
              <p:nvPr/>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187" name="Rectangle 67"/>
          <p:cNvSpPr>
            <a:spLocks noGrp="1" noChangeArrowheads="1"/>
          </p:cNvSpPr>
          <p:nvPr>
            <p:ph type="ctrTitle" sz="quarter"/>
          </p:nvPr>
        </p:nvSpPr>
        <p:spPr>
          <a:xfrm>
            <a:off x="455613" y="1920875"/>
            <a:ext cx="8226425" cy="1736725"/>
          </a:xfrm>
        </p:spPr>
        <p:txBody>
          <a:bodyPr anchor="b"/>
          <a:lstStyle>
            <a:lvl1pPr>
              <a:defRPr sz="5400"/>
            </a:lvl1pPr>
          </a:lstStyle>
          <a:p>
            <a:pPr lvl="0"/>
            <a:r>
              <a:rPr lang="en-US" altLang="en-US" noProof="0"/>
              <a:t>Click to edit Master title style</a:t>
            </a:r>
          </a:p>
        </p:txBody>
      </p:sp>
      <p:sp>
        <p:nvSpPr>
          <p:cNvPr id="5188"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 name="Rectangle 69"/>
          <p:cNvSpPr>
            <a:spLocks noGrp="1" noChangeArrowheads="1"/>
          </p:cNvSpPr>
          <p:nvPr>
            <p:ph type="dt" sz="quarter" idx="10"/>
          </p:nvPr>
        </p:nvSpPr>
        <p:spPr/>
        <p:txBody>
          <a:bodyPr/>
          <a:lstStyle>
            <a:lvl1pPr>
              <a:defRPr/>
            </a:lvl1pPr>
          </a:lstStyle>
          <a:p>
            <a:pPr>
              <a:defRPr/>
            </a:pPr>
            <a:endParaRPr lang="en-US" altLang="en-US"/>
          </a:p>
        </p:txBody>
      </p:sp>
      <p:sp>
        <p:nvSpPr>
          <p:cNvPr id="70" name="Rectangle 70"/>
          <p:cNvSpPr>
            <a:spLocks noGrp="1" noChangeArrowheads="1"/>
          </p:cNvSpPr>
          <p:nvPr>
            <p:ph type="ftr" sz="quarter" idx="11"/>
          </p:nvPr>
        </p:nvSpPr>
        <p:spPr/>
        <p:txBody>
          <a:bodyPr/>
          <a:lstStyle>
            <a:lvl1pPr>
              <a:defRPr/>
            </a:lvl1pPr>
          </a:lstStyle>
          <a:p>
            <a:pPr>
              <a:defRPr/>
            </a:pPr>
            <a:endParaRPr lang="en-US" altLang="en-US"/>
          </a:p>
        </p:txBody>
      </p:sp>
      <p:sp>
        <p:nvSpPr>
          <p:cNvPr id="71" name="Rectangle 71"/>
          <p:cNvSpPr>
            <a:spLocks noGrp="1" noChangeArrowheads="1"/>
          </p:cNvSpPr>
          <p:nvPr>
            <p:ph type="sldNum" sz="quarter" idx="12"/>
          </p:nvPr>
        </p:nvSpPr>
        <p:spPr/>
        <p:txBody>
          <a:bodyPr/>
          <a:lstStyle>
            <a:lvl1pPr>
              <a:defRPr/>
            </a:lvl1pPr>
          </a:lstStyle>
          <a:p>
            <a:pPr>
              <a:defRPr/>
            </a:pPr>
            <a:fld id="{88A600B5-EFE5-4CC6-B77A-1CD4576EA7AC}" type="slidenum">
              <a:rPr lang="en-US" altLang="en-US"/>
              <a:pPr>
                <a:defRPr/>
              </a:pPr>
              <a:t>‹#›</a:t>
            </a:fld>
            <a:endParaRPr lang="en-US" altLang="en-US"/>
          </a:p>
        </p:txBody>
      </p:sp>
    </p:spTree>
    <p:extLst>
      <p:ext uri="{BB962C8B-B14F-4D97-AF65-F5344CB8AC3E}">
        <p14:creationId xmlns:p14="http://schemas.microsoft.com/office/powerpoint/2010/main" val="384902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0"/>
          <p:cNvSpPr>
            <a:spLocks noGrp="1" noChangeArrowheads="1"/>
          </p:cNvSpPr>
          <p:nvPr>
            <p:ph type="sldNum" sz="quarter" idx="12"/>
          </p:nvPr>
        </p:nvSpPr>
        <p:spPr>
          <a:ln/>
        </p:spPr>
        <p:txBody>
          <a:bodyPr/>
          <a:lstStyle>
            <a:lvl1pPr>
              <a:defRPr/>
            </a:lvl1pPr>
          </a:lstStyle>
          <a:p>
            <a:pPr>
              <a:defRPr/>
            </a:pPr>
            <a:fld id="{221E2087-5905-4E56-88F4-62B0C29D7056}" type="slidenum">
              <a:rPr lang="en-US" altLang="en-US"/>
              <a:pPr>
                <a:defRPr/>
              </a:pPr>
              <a:t>‹#›</a:t>
            </a:fld>
            <a:endParaRPr lang="en-US" altLang="en-US"/>
          </a:p>
        </p:txBody>
      </p:sp>
    </p:spTree>
    <p:extLst>
      <p:ext uri="{BB962C8B-B14F-4D97-AF65-F5344CB8AC3E}">
        <p14:creationId xmlns:p14="http://schemas.microsoft.com/office/powerpoint/2010/main" val="398080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0"/>
          <p:cNvSpPr>
            <a:spLocks noGrp="1" noChangeArrowheads="1"/>
          </p:cNvSpPr>
          <p:nvPr>
            <p:ph type="sldNum" sz="quarter" idx="12"/>
          </p:nvPr>
        </p:nvSpPr>
        <p:spPr>
          <a:ln/>
        </p:spPr>
        <p:txBody>
          <a:bodyPr/>
          <a:lstStyle>
            <a:lvl1pPr>
              <a:defRPr/>
            </a:lvl1pPr>
          </a:lstStyle>
          <a:p>
            <a:pPr>
              <a:defRPr/>
            </a:pPr>
            <a:fld id="{99DF13BF-851C-43EF-8511-664EB18A80AD}" type="slidenum">
              <a:rPr lang="en-US" altLang="en-US"/>
              <a:pPr>
                <a:defRPr/>
              </a:pPr>
              <a:t>‹#›</a:t>
            </a:fld>
            <a:endParaRPr lang="en-US" altLang="en-US"/>
          </a:p>
        </p:txBody>
      </p:sp>
    </p:spTree>
    <p:extLst>
      <p:ext uri="{BB962C8B-B14F-4D97-AF65-F5344CB8AC3E}">
        <p14:creationId xmlns:p14="http://schemas.microsoft.com/office/powerpoint/2010/main" val="168257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0"/>
          <p:cNvSpPr>
            <a:spLocks noGrp="1" noChangeArrowheads="1"/>
          </p:cNvSpPr>
          <p:nvPr>
            <p:ph type="sldNum" sz="quarter" idx="12"/>
          </p:nvPr>
        </p:nvSpPr>
        <p:spPr>
          <a:ln/>
        </p:spPr>
        <p:txBody>
          <a:bodyPr/>
          <a:lstStyle>
            <a:lvl1pPr>
              <a:defRPr/>
            </a:lvl1pPr>
          </a:lstStyle>
          <a:p>
            <a:pPr>
              <a:defRPr/>
            </a:pPr>
            <a:fld id="{FD99B743-D4C8-4DD3-8B23-EF591D412DFB}" type="slidenum">
              <a:rPr lang="en-US" altLang="en-US"/>
              <a:pPr>
                <a:defRPr/>
              </a:pPr>
              <a:t>‹#›</a:t>
            </a:fld>
            <a:endParaRPr lang="en-US" altLang="en-US"/>
          </a:p>
        </p:txBody>
      </p:sp>
    </p:spTree>
    <p:extLst>
      <p:ext uri="{BB962C8B-B14F-4D97-AF65-F5344CB8AC3E}">
        <p14:creationId xmlns:p14="http://schemas.microsoft.com/office/powerpoint/2010/main" val="420488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0"/>
          <p:cNvSpPr>
            <a:spLocks noGrp="1" noChangeArrowheads="1"/>
          </p:cNvSpPr>
          <p:nvPr>
            <p:ph type="sldNum" sz="quarter" idx="12"/>
          </p:nvPr>
        </p:nvSpPr>
        <p:spPr>
          <a:ln/>
        </p:spPr>
        <p:txBody>
          <a:bodyPr/>
          <a:lstStyle>
            <a:lvl1pPr>
              <a:defRPr/>
            </a:lvl1pPr>
          </a:lstStyle>
          <a:p>
            <a:pPr>
              <a:defRPr/>
            </a:pPr>
            <a:fld id="{A39E1D2A-AC3C-4E3B-8FA2-6F4F956B8137}" type="slidenum">
              <a:rPr lang="en-US" altLang="en-US"/>
              <a:pPr>
                <a:defRPr/>
              </a:pPr>
              <a:t>‹#›</a:t>
            </a:fld>
            <a:endParaRPr lang="en-US" altLang="en-US"/>
          </a:p>
        </p:txBody>
      </p:sp>
    </p:spTree>
    <p:extLst>
      <p:ext uri="{BB962C8B-B14F-4D97-AF65-F5344CB8AC3E}">
        <p14:creationId xmlns:p14="http://schemas.microsoft.com/office/powerpoint/2010/main" val="2417896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598613"/>
            <a:ext cx="4037012" cy="4497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598613"/>
            <a:ext cx="4037013" cy="44973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0"/>
          <p:cNvSpPr>
            <a:spLocks noGrp="1" noChangeArrowheads="1"/>
          </p:cNvSpPr>
          <p:nvPr>
            <p:ph type="sldNum" sz="quarter" idx="12"/>
          </p:nvPr>
        </p:nvSpPr>
        <p:spPr>
          <a:ln/>
        </p:spPr>
        <p:txBody>
          <a:bodyPr/>
          <a:lstStyle>
            <a:lvl1pPr>
              <a:defRPr/>
            </a:lvl1pPr>
          </a:lstStyle>
          <a:p>
            <a:pPr>
              <a:defRPr/>
            </a:pPr>
            <a:fld id="{ECE32D66-70D2-4A6C-8B8A-E43871BDC3DD}" type="slidenum">
              <a:rPr lang="en-US" altLang="en-US"/>
              <a:pPr>
                <a:defRPr/>
              </a:pPr>
              <a:t>‹#›</a:t>
            </a:fld>
            <a:endParaRPr lang="en-US" altLang="en-US"/>
          </a:p>
        </p:txBody>
      </p:sp>
    </p:spTree>
    <p:extLst>
      <p:ext uri="{BB962C8B-B14F-4D97-AF65-F5344CB8AC3E}">
        <p14:creationId xmlns:p14="http://schemas.microsoft.com/office/powerpoint/2010/main" val="203063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0"/>
          <p:cNvSpPr>
            <a:spLocks noGrp="1" noChangeArrowheads="1"/>
          </p:cNvSpPr>
          <p:nvPr>
            <p:ph type="sldNum" sz="quarter" idx="12"/>
          </p:nvPr>
        </p:nvSpPr>
        <p:spPr>
          <a:ln/>
        </p:spPr>
        <p:txBody>
          <a:bodyPr/>
          <a:lstStyle>
            <a:lvl1pPr>
              <a:defRPr/>
            </a:lvl1pPr>
          </a:lstStyle>
          <a:p>
            <a:pPr>
              <a:defRPr/>
            </a:pPr>
            <a:fld id="{76E18FA3-1B5D-419D-B3B0-2FCED08DD60A}" type="slidenum">
              <a:rPr lang="en-US" altLang="en-US"/>
              <a:pPr>
                <a:defRPr/>
              </a:pPr>
              <a:t>‹#›</a:t>
            </a:fld>
            <a:endParaRPr lang="en-US" altLang="en-US"/>
          </a:p>
        </p:txBody>
      </p:sp>
    </p:spTree>
    <p:extLst>
      <p:ext uri="{BB962C8B-B14F-4D97-AF65-F5344CB8AC3E}">
        <p14:creationId xmlns:p14="http://schemas.microsoft.com/office/powerpoint/2010/main" val="204465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0"/>
          <p:cNvSpPr>
            <a:spLocks noGrp="1" noChangeArrowheads="1"/>
          </p:cNvSpPr>
          <p:nvPr>
            <p:ph type="sldNum" sz="quarter" idx="12"/>
          </p:nvPr>
        </p:nvSpPr>
        <p:spPr>
          <a:ln/>
        </p:spPr>
        <p:txBody>
          <a:bodyPr/>
          <a:lstStyle>
            <a:lvl1pPr>
              <a:defRPr/>
            </a:lvl1pPr>
          </a:lstStyle>
          <a:p>
            <a:pPr>
              <a:defRPr/>
            </a:pPr>
            <a:fld id="{DB6B9DCF-B710-4E70-9194-913ADCBD2CD1}" type="slidenum">
              <a:rPr lang="en-US" altLang="en-US"/>
              <a:pPr>
                <a:defRPr/>
              </a:pPr>
              <a:t>‹#›</a:t>
            </a:fld>
            <a:endParaRPr lang="en-US" altLang="en-US"/>
          </a:p>
        </p:txBody>
      </p:sp>
    </p:spTree>
    <p:extLst>
      <p:ext uri="{BB962C8B-B14F-4D97-AF65-F5344CB8AC3E}">
        <p14:creationId xmlns:p14="http://schemas.microsoft.com/office/powerpoint/2010/main" val="22948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0"/>
          <p:cNvSpPr>
            <a:spLocks noGrp="1" noChangeArrowheads="1"/>
          </p:cNvSpPr>
          <p:nvPr>
            <p:ph type="sldNum" sz="quarter" idx="12"/>
          </p:nvPr>
        </p:nvSpPr>
        <p:spPr>
          <a:ln/>
        </p:spPr>
        <p:txBody>
          <a:bodyPr/>
          <a:lstStyle>
            <a:lvl1pPr>
              <a:defRPr/>
            </a:lvl1pPr>
          </a:lstStyle>
          <a:p>
            <a:pPr>
              <a:defRPr/>
            </a:pPr>
            <a:fld id="{49610473-BE2B-4EE0-8A6E-96E50212643D}" type="slidenum">
              <a:rPr lang="en-US" altLang="en-US"/>
              <a:pPr>
                <a:defRPr/>
              </a:pPr>
              <a:t>‹#›</a:t>
            </a:fld>
            <a:endParaRPr lang="en-US" altLang="en-US"/>
          </a:p>
        </p:txBody>
      </p:sp>
    </p:spTree>
    <p:extLst>
      <p:ext uri="{BB962C8B-B14F-4D97-AF65-F5344CB8AC3E}">
        <p14:creationId xmlns:p14="http://schemas.microsoft.com/office/powerpoint/2010/main" val="180843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0"/>
          <p:cNvSpPr>
            <a:spLocks noGrp="1" noChangeArrowheads="1"/>
          </p:cNvSpPr>
          <p:nvPr>
            <p:ph type="sldNum" sz="quarter" idx="12"/>
          </p:nvPr>
        </p:nvSpPr>
        <p:spPr>
          <a:ln/>
        </p:spPr>
        <p:txBody>
          <a:bodyPr/>
          <a:lstStyle>
            <a:lvl1pPr>
              <a:defRPr/>
            </a:lvl1pPr>
          </a:lstStyle>
          <a:p>
            <a:pPr>
              <a:defRPr/>
            </a:pPr>
            <a:fld id="{F485259A-8B3B-45FC-A267-CC07880DFF9A}" type="slidenum">
              <a:rPr lang="en-US" altLang="en-US"/>
              <a:pPr>
                <a:defRPr/>
              </a:pPr>
              <a:t>‹#›</a:t>
            </a:fld>
            <a:endParaRPr lang="en-US" altLang="en-US"/>
          </a:p>
        </p:txBody>
      </p:sp>
    </p:spTree>
    <p:extLst>
      <p:ext uri="{BB962C8B-B14F-4D97-AF65-F5344CB8AC3E}">
        <p14:creationId xmlns:p14="http://schemas.microsoft.com/office/powerpoint/2010/main" val="101183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0"/>
          <p:cNvSpPr>
            <a:spLocks noGrp="1" noChangeArrowheads="1"/>
          </p:cNvSpPr>
          <p:nvPr>
            <p:ph type="sldNum" sz="quarter" idx="12"/>
          </p:nvPr>
        </p:nvSpPr>
        <p:spPr>
          <a:ln/>
        </p:spPr>
        <p:txBody>
          <a:bodyPr/>
          <a:lstStyle>
            <a:lvl1pPr>
              <a:defRPr/>
            </a:lvl1pPr>
          </a:lstStyle>
          <a:p>
            <a:pPr>
              <a:defRPr/>
            </a:pPr>
            <a:fld id="{6E8627AA-4369-4F27-8C79-FC5703D253DB}" type="slidenum">
              <a:rPr lang="en-US" altLang="en-US"/>
              <a:pPr>
                <a:defRPr/>
              </a:pPr>
              <a:t>‹#›</a:t>
            </a:fld>
            <a:endParaRPr lang="en-US" altLang="en-US"/>
          </a:p>
        </p:txBody>
      </p:sp>
    </p:spTree>
    <p:extLst>
      <p:ext uri="{BB962C8B-B14F-4D97-AF65-F5344CB8AC3E}">
        <p14:creationId xmlns:p14="http://schemas.microsoft.com/office/powerpoint/2010/main" val="173476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E9E9E"/>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4099" name="Freeform 3"/>
            <p:cNvSpPr>
              <a:spLocks/>
            </p:cNvSpPr>
            <p:nvPr userDrawn="1"/>
          </p:nvSpPr>
          <p:spPr bwMode="hidden">
            <a:xfrm>
              <a:off x="0" y="0"/>
              <a:ext cx="5758" cy="1043"/>
            </a:xfrm>
            <a:custGeom>
              <a:avLst/>
              <a:gdLst>
                <a:gd name="T0" fmla="*/ 5740 w 5740"/>
                <a:gd name="T1" fmla="*/ 1043 h 1043"/>
                <a:gd name="T2" fmla="*/ 0 w 5740"/>
                <a:gd name="T3" fmla="*/ 1043 h 1043"/>
                <a:gd name="T4" fmla="*/ 0 w 5740"/>
                <a:gd name="T5" fmla="*/ 0 h 1043"/>
                <a:gd name="T6" fmla="*/ 5740 w 5740"/>
                <a:gd name="T7" fmla="*/ 0 h 1043"/>
                <a:gd name="T8" fmla="*/ 5740 w 5740"/>
                <a:gd name="T9" fmla="*/ 1043 h 1043"/>
                <a:gd name="T10" fmla="*/ 5740 w 5740"/>
                <a:gd name="T11" fmla="*/ 1043 h 1043"/>
              </a:gdLst>
              <a:ahLst/>
              <a:cxnLst>
                <a:cxn ang="0">
                  <a:pos x="T0" y="T1"/>
                </a:cxn>
                <a:cxn ang="0">
                  <a:pos x="T2" y="T3"/>
                </a:cxn>
                <a:cxn ang="0">
                  <a:pos x="T4" y="T5"/>
                </a:cxn>
                <a:cxn ang="0">
                  <a:pos x="T6" y="T7"/>
                </a:cxn>
                <a:cxn ang="0">
                  <a:pos x="T8" y="T9"/>
                </a:cxn>
                <a:cxn ang="0">
                  <a:pos x="T10" y="T11"/>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3" name="Group 4"/>
            <p:cNvGrpSpPr>
              <a:grpSpLocks/>
            </p:cNvGrpSpPr>
            <p:nvPr userDrawn="1"/>
          </p:nvGrpSpPr>
          <p:grpSpPr bwMode="auto">
            <a:xfrm>
              <a:off x="0" y="0"/>
              <a:ext cx="5759" cy="4319"/>
              <a:chOff x="0" y="0"/>
              <a:chExt cx="5759" cy="4319"/>
            </a:xfrm>
          </p:grpSpPr>
          <p:sp>
            <p:nvSpPr>
              <p:cNvPr id="4101" name="Freeform 5"/>
              <p:cNvSpPr>
                <a:spLocks/>
              </p:cNvSpPr>
              <p:nvPr userDrawn="1"/>
            </p:nvSpPr>
            <p:spPr bwMode="hidden">
              <a:xfrm>
                <a:off x="1" y="104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2" name="Freeform 6"/>
              <p:cNvSpPr>
                <a:spLocks/>
              </p:cNvSpPr>
              <p:nvPr userDrawn="1"/>
            </p:nvSpPr>
            <p:spPr bwMode="hidden">
              <a:xfrm>
                <a:off x="0" y="3988"/>
                <a:ext cx="5758" cy="42"/>
              </a:xfrm>
              <a:custGeom>
                <a:avLst/>
                <a:gdLst>
                  <a:gd name="T0" fmla="*/ 0 w 5740"/>
                  <a:gd name="T1" fmla="*/ 42 h 42"/>
                  <a:gd name="T2" fmla="*/ 5740 w 5740"/>
                  <a:gd name="T3" fmla="*/ 42 h 42"/>
                  <a:gd name="T4" fmla="*/ 5740 w 5740"/>
                  <a:gd name="T5" fmla="*/ 0 h 42"/>
                  <a:gd name="T6" fmla="*/ 0 w 5740"/>
                  <a:gd name="T7" fmla="*/ 0 h 42"/>
                  <a:gd name="T8" fmla="*/ 0 w 5740"/>
                  <a:gd name="T9" fmla="*/ 42 h 42"/>
                  <a:gd name="T10" fmla="*/ 0 w 5740"/>
                  <a:gd name="T11" fmla="*/ 42 h 42"/>
                </a:gdLst>
                <a:ahLst/>
                <a:cxnLst>
                  <a:cxn ang="0">
                    <a:pos x="T0" y="T1"/>
                  </a:cxn>
                  <a:cxn ang="0">
                    <a:pos x="T2" y="T3"/>
                  </a:cxn>
                  <a:cxn ang="0">
                    <a:pos x="T4" y="T5"/>
                  </a:cxn>
                  <a:cxn ang="0">
                    <a:pos x="T6" y="T7"/>
                  </a:cxn>
                  <a:cxn ang="0">
                    <a:pos x="T8" y="T9"/>
                  </a:cxn>
                  <a:cxn ang="0">
                    <a:pos x="T10" y="T11"/>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3" name="Freeform 7"/>
              <p:cNvSpPr>
                <a:spLocks/>
              </p:cNvSpPr>
              <p:nvPr userDrawn="1"/>
            </p:nvSpPr>
            <p:spPr bwMode="hidden">
              <a:xfrm>
                <a:off x="0" y="3665"/>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4" name="Freeform 8"/>
              <p:cNvSpPr>
                <a:spLocks/>
              </p:cNvSpPr>
              <p:nvPr userDrawn="1"/>
            </p:nvSpPr>
            <p:spPr bwMode="hidden">
              <a:xfrm>
                <a:off x="0" y="3364"/>
                <a:ext cx="5758" cy="30"/>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5" name="Freeform 9"/>
              <p:cNvSpPr>
                <a:spLocks/>
              </p:cNvSpPr>
              <p:nvPr userDrawn="1"/>
            </p:nvSpPr>
            <p:spPr bwMode="hidden">
              <a:xfrm>
                <a:off x="0" y="3105"/>
                <a:ext cx="5758" cy="31"/>
              </a:xfrm>
              <a:custGeom>
                <a:avLst/>
                <a:gdLst>
                  <a:gd name="T0" fmla="*/ 0 w 5740"/>
                  <a:gd name="T1" fmla="*/ 30 h 30"/>
                  <a:gd name="T2" fmla="*/ 5740 w 5740"/>
                  <a:gd name="T3" fmla="*/ 30 h 30"/>
                  <a:gd name="T4" fmla="*/ 5740 w 5740"/>
                  <a:gd name="T5" fmla="*/ 0 h 30"/>
                  <a:gd name="T6" fmla="*/ 0 w 5740"/>
                  <a:gd name="T7" fmla="*/ 0 h 30"/>
                  <a:gd name="T8" fmla="*/ 0 w 5740"/>
                  <a:gd name="T9" fmla="*/ 30 h 30"/>
                  <a:gd name="T10" fmla="*/ 0 w 5740"/>
                  <a:gd name="T11" fmla="*/ 30 h 30"/>
                </a:gdLst>
                <a:ahLst/>
                <a:cxnLst>
                  <a:cxn ang="0">
                    <a:pos x="T0" y="T1"/>
                  </a:cxn>
                  <a:cxn ang="0">
                    <a:pos x="T2" y="T3"/>
                  </a:cxn>
                  <a:cxn ang="0">
                    <a:pos x="T4" y="T5"/>
                  </a:cxn>
                  <a:cxn ang="0">
                    <a:pos x="T6" y="T7"/>
                  </a:cxn>
                  <a:cxn ang="0">
                    <a:pos x="T8" y="T9"/>
                  </a:cxn>
                  <a:cxn ang="0">
                    <a:pos x="T10" y="T11"/>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6" name="Freeform 10"/>
              <p:cNvSpPr>
                <a:spLocks/>
              </p:cNvSpPr>
              <p:nvPr userDrawn="1"/>
            </p:nvSpPr>
            <p:spPr bwMode="hidden">
              <a:xfrm>
                <a:off x="0" y="2859"/>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7" name="Freeform 11"/>
              <p:cNvSpPr>
                <a:spLocks/>
              </p:cNvSpPr>
              <p:nvPr userDrawn="1"/>
            </p:nvSpPr>
            <p:spPr bwMode="hidden">
              <a:xfrm>
                <a:off x="0" y="264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8" name="Freeform 12"/>
              <p:cNvSpPr>
                <a:spLocks/>
              </p:cNvSpPr>
              <p:nvPr userDrawn="1"/>
            </p:nvSpPr>
            <p:spPr bwMode="hidden">
              <a:xfrm>
                <a:off x="0" y="2433"/>
                <a:ext cx="5758" cy="36"/>
              </a:xfrm>
              <a:custGeom>
                <a:avLst/>
                <a:gdLst>
                  <a:gd name="T0" fmla="*/ 5740 w 5740"/>
                  <a:gd name="T1" fmla="*/ 0 h 36"/>
                  <a:gd name="T2" fmla="*/ 0 w 5740"/>
                  <a:gd name="T3" fmla="*/ 0 h 36"/>
                  <a:gd name="T4" fmla="*/ 0 w 5740"/>
                  <a:gd name="T5" fmla="*/ 36 h 36"/>
                  <a:gd name="T6" fmla="*/ 5740 w 5740"/>
                  <a:gd name="T7" fmla="*/ 36 h 36"/>
                  <a:gd name="T8" fmla="*/ 5740 w 5740"/>
                  <a:gd name="T9" fmla="*/ 0 h 36"/>
                  <a:gd name="T10" fmla="*/ 5740 w 5740"/>
                  <a:gd name="T11" fmla="*/ 0 h 36"/>
                </a:gdLst>
                <a:ahLst/>
                <a:cxnLst>
                  <a:cxn ang="0">
                    <a:pos x="T0" y="T1"/>
                  </a:cxn>
                  <a:cxn ang="0">
                    <a:pos x="T2" y="T3"/>
                  </a:cxn>
                  <a:cxn ang="0">
                    <a:pos x="T4" y="T5"/>
                  </a:cxn>
                  <a:cxn ang="0">
                    <a:pos x="T6" y="T7"/>
                  </a:cxn>
                  <a:cxn ang="0">
                    <a:pos x="T8" y="T9"/>
                  </a:cxn>
                  <a:cxn ang="0">
                    <a:pos x="T10" y="T11"/>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09" name="Freeform 13"/>
              <p:cNvSpPr>
                <a:spLocks/>
              </p:cNvSpPr>
              <p:nvPr userDrawn="1"/>
            </p:nvSpPr>
            <p:spPr bwMode="hidden">
              <a:xfrm>
                <a:off x="0" y="2259"/>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0" name="Freeform 14"/>
              <p:cNvSpPr>
                <a:spLocks/>
              </p:cNvSpPr>
              <p:nvPr userDrawn="1"/>
            </p:nvSpPr>
            <p:spPr bwMode="hidden">
              <a:xfrm>
                <a:off x="0" y="209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1" name="Freeform 15"/>
              <p:cNvSpPr>
                <a:spLocks/>
              </p:cNvSpPr>
              <p:nvPr userDrawn="1"/>
            </p:nvSpPr>
            <p:spPr bwMode="hidden">
              <a:xfrm>
                <a:off x="0" y="192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2" name="Freeform 16"/>
              <p:cNvSpPr>
                <a:spLocks/>
              </p:cNvSpPr>
              <p:nvPr userDrawn="1"/>
            </p:nvSpPr>
            <p:spPr bwMode="hidden">
              <a:xfrm>
                <a:off x="0" y="1645"/>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3" name="Freeform 17"/>
              <p:cNvSpPr>
                <a:spLocks/>
              </p:cNvSpPr>
              <p:nvPr userDrawn="1"/>
            </p:nvSpPr>
            <p:spPr bwMode="hidden">
              <a:xfrm>
                <a:off x="0" y="1778"/>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4" name="Freeform 18"/>
              <p:cNvSpPr>
                <a:spLocks/>
              </p:cNvSpPr>
              <p:nvPr userDrawn="1"/>
            </p:nvSpPr>
            <p:spPr bwMode="hidden">
              <a:xfrm>
                <a:off x="0" y="1520"/>
                <a:ext cx="5758" cy="12"/>
              </a:xfrm>
              <a:custGeom>
                <a:avLst/>
                <a:gdLst>
                  <a:gd name="T0" fmla="*/ 5740 w 5740"/>
                  <a:gd name="T1" fmla="*/ 0 h 12"/>
                  <a:gd name="T2" fmla="*/ 0 w 5740"/>
                  <a:gd name="T3" fmla="*/ 0 h 12"/>
                  <a:gd name="T4" fmla="*/ 0 w 5740"/>
                  <a:gd name="T5" fmla="*/ 12 h 12"/>
                  <a:gd name="T6" fmla="*/ 5740 w 5740"/>
                  <a:gd name="T7" fmla="*/ 12 h 12"/>
                  <a:gd name="T8" fmla="*/ 5740 w 5740"/>
                  <a:gd name="T9" fmla="*/ 0 h 12"/>
                  <a:gd name="T10" fmla="*/ 5740 w 5740"/>
                  <a:gd name="T11" fmla="*/ 0 h 12"/>
                </a:gdLst>
                <a:ahLst/>
                <a:cxnLst>
                  <a:cxn ang="0">
                    <a:pos x="T0" y="T1"/>
                  </a:cxn>
                  <a:cxn ang="0">
                    <a:pos x="T2" y="T3"/>
                  </a:cxn>
                  <a:cxn ang="0">
                    <a:pos x="T4" y="T5"/>
                  </a:cxn>
                  <a:cxn ang="0">
                    <a:pos x="T6" y="T7"/>
                  </a:cxn>
                  <a:cxn ang="0">
                    <a:pos x="T8" y="T9"/>
                  </a:cxn>
                  <a:cxn ang="0">
                    <a:pos x="T10" y="T11"/>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5" name="Freeform 19"/>
              <p:cNvSpPr>
                <a:spLocks/>
              </p:cNvSpPr>
              <p:nvPr userDrawn="1"/>
            </p:nvSpPr>
            <p:spPr bwMode="hidden">
              <a:xfrm>
                <a:off x="0" y="1394"/>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6" name="Freeform 20"/>
              <p:cNvSpPr>
                <a:spLocks/>
              </p:cNvSpPr>
              <p:nvPr userDrawn="1"/>
            </p:nvSpPr>
            <p:spPr bwMode="hidden">
              <a:xfrm>
                <a:off x="0" y="1280"/>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7" name="Freeform 21"/>
              <p:cNvSpPr>
                <a:spLocks/>
              </p:cNvSpPr>
              <p:nvPr userDrawn="1"/>
            </p:nvSpPr>
            <p:spPr bwMode="hidden">
              <a:xfrm>
                <a:off x="0" y="117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8" name="Freeform 22"/>
              <p:cNvSpPr>
                <a:spLocks/>
              </p:cNvSpPr>
              <p:nvPr userDrawn="1"/>
            </p:nvSpPr>
            <p:spPr bwMode="hidden">
              <a:xfrm>
                <a:off x="0" y="24"/>
                <a:ext cx="5758" cy="30"/>
              </a:xfrm>
              <a:custGeom>
                <a:avLst/>
                <a:gdLst>
                  <a:gd name="T0" fmla="*/ 5740 w 5740"/>
                  <a:gd name="T1" fmla="*/ 0 h 30"/>
                  <a:gd name="T2" fmla="*/ 0 w 5740"/>
                  <a:gd name="T3" fmla="*/ 0 h 30"/>
                  <a:gd name="T4" fmla="*/ 0 w 5740"/>
                  <a:gd name="T5" fmla="*/ 30 h 30"/>
                  <a:gd name="T6" fmla="*/ 5740 w 5740"/>
                  <a:gd name="T7" fmla="*/ 30 h 30"/>
                  <a:gd name="T8" fmla="*/ 5740 w 5740"/>
                  <a:gd name="T9" fmla="*/ 0 h 30"/>
                  <a:gd name="T10" fmla="*/ 5740 w 5740"/>
                  <a:gd name="T11" fmla="*/ 0 h 30"/>
                </a:gdLst>
                <a:ahLst/>
                <a:cxnLst>
                  <a:cxn ang="0">
                    <a:pos x="T0" y="T1"/>
                  </a:cxn>
                  <a:cxn ang="0">
                    <a:pos x="T2" y="T3"/>
                  </a:cxn>
                  <a:cxn ang="0">
                    <a:pos x="T4" y="T5"/>
                  </a:cxn>
                  <a:cxn ang="0">
                    <a:pos x="T6" y="T7"/>
                  </a:cxn>
                  <a:cxn ang="0">
                    <a:pos x="T8" y="T9"/>
                  </a:cxn>
                  <a:cxn ang="0">
                    <a:pos x="T10" y="T11"/>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19" name="Freeform 23"/>
              <p:cNvSpPr>
                <a:spLocks/>
              </p:cNvSpPr>
              <p:nvPr userDrawn="1"/>
            </p:nvSpPr>
            <p:spPr bwMode="hidden">
              <a:xfrm>
                <a:off x="0" y="186"/>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0" name="Freeform 24"/>
              <p:cNvSpPr>
                <a:spLocks/>
              </p:cNvSpPr>
              <p:nvPr userDrawn="1"/>
            </p:nvSpPr>
            <p:spPr bwMode="hidden">
              <a:xfrm>
                <a:off x="0" y="475"/>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1" name="Freeform 25"/>
              <p:cNvSpPr>
                <a:spLocks/>
              </p:cNvSpPr>
              <p:nvPr userDrawn="1"/>
            </p:nvSpPr>
            <p:spPr bwMode="hidden">
              <a:xfrm>
                <a:off x="0" y="337"/>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2" name="Freeform 26"/>
              <p:cNvSpPr>
                <a:spLocks/>
              </p:cNvSpPr>
              <p:nvPr userDrawn="1"/>
            </p:nvSpPr>
            <p:spPr bwMode="hidden">
              <a:xfrm>
                <a:off x="0" y="600"/>
                <a:ext cx="5758" cy="24"/>
              </a:xfrm>
              <a:custGeom>
                <a:avLst/>
                <a:gdLst>
                  <a:gd name="T0" fmla="*/ 5740 w 5740"/>
                  <a:gd name="T1" fmla="*/ 0 h 24"/>
                  <a:gd name="T2" fmla="*/ 0 w 5740"/>
                  <a:gd name="T3" fmla="*/ 0 h 24"/>
                  <a:gd name="T4" fmla="*/ 0 w 5740"/>
                  <a:gd name="T5" fmla="*/ 24 h 24"/>
                  <a:gd name="T6" fmla="*/ 5740 w 5740"/>
                  <a:gd name="T7" fmla="*/ 24 h 24"/>
                  <a:gd name="T8" fmla="*/ 5740 w 5740"/>
                  <a:gd name="T9" fmla="*/ 0 h 24"/>
                  <a:gd name="T10" fmla="*/ 5740 w 5740"/>
                  <a:gd name="T11" fmla="*/ 0 h 24"/>
                </a:gdLst>
                <a:ahLst/>
                <a:cxnLst>
                  <a:cxn ang="0">
                    <a:pos x="T0" y="T1"/>
                  </a:cxn>
                  <a:cxn ang="0">
                    <a:pos x="T2" y="T3"/>
                  </a:cxn>
                  <a:cxn ang="0">
                    <a:pos x="T4" y="T5"/>
                  </a:cxn>
                  <a:cxn ang="0">
                    <a:pos x="T6" y="T7"/>
                  </a:cxn>
                  <a:cxn ang="0">
                    <a:pos x="T8" y="T9"/>
                  </a:cxn>
                  <a:cxn ang="0">
                    <a:pos x="T10" y="T11"/>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3" name="Freeform 27"/>
              <p:cNvSpPr>
                <a:spLocks/>
              </p:cNvSpPr>
              <p:nvPr userDrawn="1"/>
            </p:nvSpPr>
            <p:spPr bwMode="hidden">
              <a:xfrm>
                <a:off x="0" y="727"/>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4" name="Freeform 28"/>
              <p:cNvSpPr>
                <a:spLocks/>
              </p:cNvSpPr>
              <p:nvPr userDrawn="1"/>
            </p:nvSpPr>
            <p:spPr bwMode="hidden">
              <a:xfrm>
                <a:off x="0" y="841"/>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5" name="Freeform 29"/>
              <p:cNvSpPr>
                <a:spLocks/>
              </p:cNvSpPr>
              <p:nvPr userDrawn="1"/>
            </p:nvSpPr>
            <p:spPr bwMode="hidden">
              <a:xfrm>
                <a:off x="0" y="943"/>
                <a:ext cx="5758" cy="18"/>
              </a:xfrm>
              <a:custGeom>
                <a:avLst/>
                <a:gdLst>
                  <a:gd name="T0" fmla="*/ 5740 w 5740"/>
                  <a:gd name="T1" fmla="*/ 0 h 18"/>
                  <a:gd name="T2" fmla="*/ 0 w 5740"/>
                  <a:gd name="T3" fmla="*/ 0 h 18"/>
                  <a:gd name="T4" fmla="*/ 0 w 5740"/>
                  <a:gd name="T5" fmla="*/ 18 h 18"/>
                  <a:gd name="T6" fmla="*/ 5740 w 5740"/>
                  <a:gd name="T7" fmla="*/ 18 h 18"/>
                  <a:gd name="T8" fmla="*/ 5740 w 5740"/>
                  <a:gd name="T9" fmla="*/ 0 h 18"/>
                  <a:gd name="T10" fmla="*/ 5740 w 5740"/>
                  <a:gd name="T11" fmla="*/ 0 h 18"/>
                </a:gdLst>
                <a:ahLst/>
                <a:cxnLst>
                  <a:cxn ang="0">
                    <a:pos x="T0" y="T1"/>
                  </a:cxn>
                  <a:cxn ang="0">
                    <a:pos x="T2" y="T3"/>
                  </a:cxn>
                  <a:cxn ang="0">
                    <a:pos x="T4" y="T5"/>
                  </a:cxn>
                  <a:cxn ang="0">
                    <a:pos x="T6" y="T7"/>
                  </a:cxn>
                  <a:cxn ang="0">
                    <a:pos x="T8" y="T9"/>
                  </a:cxn>
                  <a:cxn ang="0">
                    <a:pos x="T10" y="T11"/>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59" name="Group 30"/>
              <p:cNvGrpSpPr>
                <a:grpSpLocks/>
              </p:cNvGrpSpPr>
              <p:nvPr userDrawn="1"/>
            </p:nvGrpSpPr>
            <p:grpSpPr bwMode="auto">
              <a:xfrm>
                <a:off x="0" y="0"/>
                <a:ext cx="5758" cy="1045"/>
                <a:chOff x="0" y="0"/>
                <a:chExt cx="5758" cy="1045"/>
              </a:xfrm>
            </p:grpSpPr>
            <p:sp>
              <p:nvSpPr>
                <p:cNvPr id="4127" name="Freeform 31"/>
                <p:cNvSpPr>
                  <a:spLocks/>
                </p:cNvSpPr>
                <p:nvPr/>
              </p:nvSpPr>
              <p:spPr bwMode="hidden">
                <a:xfrm>
                  <a:off x="2849" y="0"/>
                  <a:ext cx="42" cy="1045"/>
                </a:xfrm>
                <a:custGeom>
                  <a:avLst/>
                  <a:gdLst>
                    <a:gd name="T0" fmla="*/ 18 w 42"/>
                    <a:gd name="T1" fmla="*/ 1043 h 1043"/>
                    <a:gd name="T2" fmla="*/ 42 w 42"/>
                    <a:gd name="T3" fmla="*/ 1043 h 1043"/>
                    <a:gd name="T4" fmla="*/ 42 w 42"/>
                    <a:gd name="T5" fmla="*/ 0 h 1043"/>
                    <a:gd name="T6" fmla="*/ 0 w 42"/>
                    <a:gd name="T7" fmla="*/ 0 h 1043"/>
                    <a:gd name="T8" fmla="*/ 0 w 42"/>
                    <a:gd name="T9" fmla="*/ 1043 h 1043"/>
                    <a:gd name="T10" fmla="*/ 18 w 42"/>
                    <a:gd name="T11" fmla="*/ 1043 h 1043"/>
                    <a:gd name="T12" fmla="*/ 18 w 4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8" name="Freeform 32"/>
                <p:cNvSpPr>
                  <a:spLocks/>
                </p:cNvSpPr>
                <p:nvPr/>
              </p:nvSpPr>
              <p:spPr bwMode="hidden">
                <a:xfrm>
                  <a:off x="2400" y="0"/>
                  <a:ext cx="155" cy="1045"/>
                </a:xfrm>
                <a:custGeom>
                  <a:avLst/>
                  <a:gdLst>
                    <a:gd name="T0" fmla="*/ 131 w 155"/>
                    <a:gd name="T1" fmla="*/ 1043 h 1043"/>
                    <a:gd name="T2" fmla="*/ 155 w 155"/>
                    <a:gd name="T3" fmla="*/ 1043 h 1043"/>
                    <a:gd name="T4" fmla="*/ 42 w 155"/>
                    <a:gd name="T5" fmla="*/ 0 h 1043"/>
                    <a:gd name="T6" fmla="*/ 0 w 155"/>
                    <a:gd name="T7" fmla="*/ 0 h 1043"/>
                    <a:gd name="T8" fmla="*/ 113 w 155"/>
                    <a:gd name="T9" fmla="*/ 1043 h 1043"/>
                    <a:gd name="T10" fmla="*/ 131 w 155"/>
                    <a:gd name="T11" fmla="*/ 1043 h 1043"/>
                    <a:gd name="T12" fmla="*/ 131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29" name="Freeform 33"/>
                <p:cNvSpPr>
                  <a:spLocks/>
                </p:cNvSpPr>
                <p:nvPr/>
              </p:nvSpPr>
              <p:spPr bwMode="hidden">
                <a:xfrm>
                  <a:off x="1967" y="0"/>
                  <a:ext cx="240" cy="1045"/>
                </a:xfrm>
                <a:custGeom>
                  <a:avLst/>
                  <a:gdLst>
                    <a:gd name="T0" fmla="*/ 221 w 239"/>
                    <a:gd name="T1" fmla="*/ 1043 h 1043"/>
                    <a:gd name="T2" fmla="*/ 239 w 239"/>
                    <a:gd name="T3" fmla="*/ 1043 h 1043"/>
                    <a:gd name="T4" fmla="*/ 36 w 239"/>
                    <a:gd name="T5" fmla="*/ 0 h 1043"/>
                    <a:gd name="T6" fmla="*/ 0 w 239"/>
                    <a:gd name="T7" fmla="*/ 0 h 1043"/>
                    <a:gd name="T8" fmla="*/ 203 w 239"/>
                    <a:gd name="T9" fmla="*/ 1043 h 1043"/>
                    <a:gd name="T10" fmla="*/ 221 w 239"/>
                    <a:gd name="T11" fmla="*/ 1043 h 1043"/>
                    <a:gd name="T12" fmla="*/ 221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0" name="Freeform 34"/>
                <p:cNvSpPr>
                  <a:spLocks/>
                </p:cNvSpPr>
                <p:nvPr/>
              </p:nvSpPr>
              <p:spPr bwMode="hidden">
                <a:xfrm>
                  <a:off x="1554" y="0"/>
                  <a:ext cx="353" cy="1045"/>
                </a:xfrm>
                <a:custGeom>
                  <a:avLst/>
                  <a:gdLst>
                    <a:gd name="T0" fmla="*/ 334 w 352"/>
                    <a:gd name="T1" fmla="*/ 1043 h 1043"/>
                    <a:gd name="T2" fmla="*/ 352 w 352"/>
                    <a:gd name="T3" fmla="*/ 1043 h 1043"/>
                    <a:gd name="T4" fmla="*/ 41 w 352"/>
                    <a:gd name="T5" fmla="*/ 0 h 1043"/>
                    <a:gd name="T6" fmla="*/ 0 w 352"/>
                    <a:gd name="T7" fmla="*/ 0 h 1043"/>
                    <a:gd name="T8" fmla="*/ 311 w 352"/>
                    <a:gd name="T9" fmla="*/ 1043 h 1043"/>
                    <a:gd name="T10" fmla="*/ 334 w 352"/>
                    <a:gd name="T11" fmla="*/ 1043 h 1043"/>
                    <a:gd name="T12" fmla="*/ 334 w 352"/>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1" name="Freeform 35"/>
                <p:cNvSpPr>
                  <a:spLocks/>
                </p:cNvSpPr>
                <p:nvPr/>
              </p:nvSpPr>
              <p:spPr bwMode="hidden">
                <a:xfrm>
                  <a:off x="1134" y="0"/>
                  <a:ext cx="450" cy="1045"/>
                </a:xfrm>
                <a:custGeom>
                  <a:avLst/>
                  <a:gdLst>
                    <a:gd name="T0" fmla="*/ 425 w 449"/>
                    <a:gd name="T1" fmla="*/ 1043 h 1043"/>
                    <a:gd name="T2" fmla="*/ 449 w 449"/>
                    <a:gd name="T3" fmla="*/ 1043 h 1043"/>
                    <a:gd name="T4" fmla="*/ 42 w 449"/>
                    <a:gd name="T5" fmla="*/ 0 h 1043"/>
                    <a:gd name="T6" fmla="*/ 0 w 449"/>
                    <a:gd name="T7" fmla="*/ 0 h 1043"/>
                    <a:gd name="T8" fmla="*/ 407 w 449"/>
                    <a:gd name="T9" fmla="*/ 1043 h 1043"/>
                    <a:gd name="T10" fmla="*/ 425 w 449"/>
                    <a:gd name="T11" fmla="*/ 1043 h 1043"/>
                    <a:gd name="T12" fmla="*/ 425 w 44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2" name="Freeform 36"/>
                <p:cNvSpPr>
                  <a:spLocks/>
                </p:cNvSpPr>
                <p:nvPr/>
              </p:nvSpPr>
              <p:spPr bwMode="hidden">
                <a:xfrm>
                  <a:off x="714" y="0"/>
                  <a:ext cx="540" cy="1045"/>
                </a:xfrm>
                <a:custGeom>
                  <a:avLst/>
                  <a:gdLst>
                    <a:gd name="T0" fmla="*/ 520 w 538"/>
                    <a:gd name="T1" fmla="*/ 1043 h 1043"/>
                    <a:gd name="T2" fmla="*/ 538 w 538"/>
                    <a:gd name="T3" fmla="*/ 1043 h 1043"/>
                    <a:gd name="T4" fmla="*/ 41 w 538"/>
                    <a:gd name="T5" fmla="*/ 0 h 1043"/>
                    <a:gd name="T6" fmla="*/ 0 w 538"/>
                    <a:gd name="T7" fmla="*/ 0 h 1043"/>
                    <a:gd name="T8" fmla="*/ 496 w 538"/>
                    <a:gd name="T9" fmla="*/ 1043 h 1043"/>
                    <a:gd name="T10" fmla="*/ 520 w 538"/>
                    <a:gd name="T11" fmla="*/ 1043 h 1043"/>
                    <a:gd name="T12" fmla="*/ 520 w 53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3" name="Freeform 37"/>
                <p:cNvSpPr>
                  <a:spLocks/>
                </p:cNvSpPr>
                <p:nvPr/>
              </p:nvSpPr>
              <p:spPr bwMode="hidden">
                <a:xfrm>
                  <a:off x="306" y="0"/>
                  <a:ext cx="642" cy="1045"/>
                </a:xfrm>
                <a:custGeom>
                  <a:avLst/>
                  <a:gdLst>
                    <a:gd name="T0" fmla="*/ 622 w 640"/>
                    <a:gd name="T1" fmla="*/ 1043 h 1043"/>
                    <a:gd name="T2" fmla="*/ 640 w 640"/>
                    <a:gd name="T3" fmla="*/ 1043 h 1043"/>
                    <a:gd name="T4" fmla="*/ 48 w 640"/>
                    <a:gd name="T5" fmla="*/ 0 h 1043"/>
                    <a:gd name="T6" fmla="*/ 0 w 640"/>
                    <a:gd name="T7" fmla="*/ 0 h 1043"/>
                    <a:gd name="T8" fmla="*/ 598 w 640"/>
                    <a:gd name="T9" fmla="*/ 1043 h 1043"/>
                    <a:gd name="T10" fmla="*/ 622 w 640"/>
                    <a:gd name="T11" fmla="*/ 1043 h 1043"/>
                    <a:gd name="T12" fmla="*/ 622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4" name="Freeform 38"/>
                <p:cNvSpPr>
                  <a:spLocks/>
                </p:cNvSpPr>
                <p:nvPr/>
              </p:nvSpPr>
              <p:spPr bwMode="hidden">
                <a:xfrm>
                  <a:off x="0" y="108"/>
                  <a:ext cx="630" cy="937"/>
                </a:xfrm>
                <a:custGeom>
                  <a:avLst/>
                  <a:gdLst>
                    <a:gd name="T0" fmla="*/ 604 w 628"/>
                    <a:gd name="T1" fmla="*/ 935 h 935"/>
                    <a:gd name="T2" fmla="*/ 628 w 628"/>
                    <a:gd name="T3" fmla="*/ 935 h 935"/>
                    <a:gd name="T4" fmla="*/ 0 w 628"/>
                    <a:gd name="T5" fmla="*/ 0 h 935"/>
                    <a:gd name="T6" fmla="*/ 0 w 628"/>
                    <a:gd name="T7" fmla="*/ 66 h 935"/>
                    <a:gd name="T8" fmla="*/ 580 w 628"/>
                    <a:gd name="T9" fmla="*/ 935 h 935"/>
                    <a:gd name="T10" fmla="*/ 604 w 628"/>
                    <a:gd name="T11" fmla="*/ 935 h 935"/>
                    <a:gd name="T12" fmla="*/ 604 w 628"/>
                    <a:gd name="T13" fmla="*/ 935 h 935"/>
                  </a:gdLst>
                  <a:ahLst/>
                  <a:cxnLst>
                    <a:cxn ang="0">
                      <a:pos x="T0" y="T1"/>
                    </a:cxn>
                    <a:cxn ang="0">
                      <a:pos x="T2" y="T3"/>
                    </a:cxn>
                    <a:cxn ang="0">
                      <a:pos x="T4" y="T5"/>
                    </a:cxn>
                    <a:cxn ang="0">
                      <a:pos x="T6" y="T7"/>
                    </a:cxn>
                    <a:cxn ang="0">
                      <a:pos x="T8" y="T9"/>
                    </a:cxn>
                    <a:cxn ang="0">
                      <a:pos x="T10" y="T11"/>
                    </a:cxn>
                    <a:cxn ang="0">
                      <a:pos x="T12" y="T13"/>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5" name="Freeform 39"/>
                <p:cNvSpPr>
                  <a:spLocks/>
                </p:cNvSpPr>
                <p:nvPr/>
              </p:nvSpPr>
              <p:spPr bwMode="hidden">
                <a:xfrm>
                  <a:off x="3191" y="0"/>
                  <a:ext cx="155" cy="1045"/>
                </a:xfrm>
                <a:custGeom>
                  <a:avLst/>
                  <a:gdLst>
                    <a:gd name="T0" fmla="*/ 18 w 155"/>
                    <a:gd name="T1" fmla="*/ 1043 h 1043"/>
                    <a:gd name="T2" fmla="*/ 42 w 155"/>
                    <a:gd name="T3" fmla="*/ 1043 h 1043"/>
                    <a:gd name="T4" fmla="*/ 155 w 155"/>
                    <a:gd name="T5" fmla="*/ 0 h 1043"/>
                    <a:gd name="T6" fmla="*/ 114 w 155"/>
                    <a:gd name="T7" fmla="*/ 0 h 1043"/>
                    <a:gd name="T8" fmla="*/ 0 w 155"/>
                    <a:gd name="T9" fmla="*/ 1043 h 1043"/>
                    <a:gd name="T10" fmla="*/ 18 w 155"/>
                    <a:gd name="T11" fmla="*/ 1043 h 1043"/>
                    <a:gd name="T12" fmla="*/ 18 w 155"/>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6" name="Freeform 40"/>
                <p:cNvSpPr>
                  <a:spLocks/>
                </p:cNvSpPr>
                <p:nvPr/>
              </p:nvSpPr>
              <p:spPr bwMode="hidden">
                <a:xfrm>
                  <a:off x="3533" y="0"/>
                  <a:ext cx="240" cy="1045"/>
                </a:xfrm>
                <a:custGeom>
                  <a:avLst/>
                  <a:gdLst>
                    <a:gd name="T0" fmla="*/ 18 w 239"/>
                    <a:gd name="T1" fmla="*/ 1043 h 1043"/>
                    <a:gd name="T2" fmla="*/ 36 w 239"/>
                    <a:gd name="T3" fmla="*/ 1043 h 1043"/>
                    <a:gd name="T4" fmla="*/ 239 w 239"/>
                    <a:gd name="T5" fmla="*/ 0 h 1043"/>
                    <a:gd name="T6" fmla="*/ 203 w 239"/>
                    <a:gd name="T7" fmla="*/ 0 h 1043"/>
                    <a:gd name="T8" fmla="*/ 0 w 239"/>
                    <a:gd name="T9" fmla="*/ 1043 h 1043"/>
                    <a:gd name="T10" fmla="*/ 18 w 239"/>
                    <a:gd name="T11" fmla="*/ 1043 h 1043"/>
                    <a:gd name="T12" fmla="*/ 18 w 2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7" name="Freeform 41"/>
                <p:cNvSpPr>
                  <a:spLocks/>
                </p:cNvSpPr>
                <p:nvPr/>
              </p:nvSpPr>
              <p:spPr bwMode="hidden">
                <a:xfrm>
                  <a:off x="3821" y="0"/>
                  <a:ext cx="359" cy="1045"/>
                </a:xfrm>
                <a:custGeom>
                  <a:avLst/>
                  <a:gdLst>
                    <a:gd name="T0" fmla="*/ 24 w 358"/>
                    <a:gd name="T1" fmla="*/ 1043 h 1043"/>
                    <a:gd name="T2" fmla="*/ 42 w 358"/>
                    <a:gd name="T3" fmla="*/ 1043 h 1043"/>
                    <a:gd name="T4" fmla="*/ 358 w 358"/>
                    <a:gd name="T5" fmla="*/ 0 h 1043"/>
                    <a:gd name="T6" fmla="*/ 317 w 358"/>
                    <a:gd name="T7" fmla="*/ 0 h 1043"/>
                    <a:gd name="T8" fmla="*/ 0 w 358"/>
                    <a:gd name="T9" fmla="*/ 1043 h 1043"/>
                    <a:gd name="T10" fmla="*/ 24 w 358"/>
                    <a:gd name="T11" fmla="*/ 1043 h 1043"/>
                    <a:gd name="T12" fmla="*/ 24 w 35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8" name="Freeform 42"/>
                <p:cNvSpPr>
                  <a:spLocks/>
                </p:cNvSpPr>
                <p:nvPr/>
              </p:nvSpPr>
              <p:spPr bwMode="hidden">
                <a:xfrm>
                  <a:off x="4139" y="0"/>
                  <a:ext cx="449" cy="1045"/>
                </a:xfrm>
                <a:custGeom>
                  <a:avLst/>
                  <a:gdLst>
                    <a:gd name="T0" fmla="*/ 18 w 448"/>
                    <a:gd name="T1" fmla="*/ 1043 h 1043"/>
                    <a:gd name="T2" fmla="*/ 41 w 448"/>
                    <a:gd name="T3" fmla="*/ 1043 h 1043"/>
                    <a:gd name="T4" fmla="*/ 448 w 448"/>
                    <a:gd name="T5" fmla="*/ 0 h 1043"/>
                    <a:gd name="T6" fmla="*/ 406 w 448"/>
                    <a:gd name="T7" fmla="*/ 0 h 1043"/>
                    <a:gd name="T8" fmla="*/ 0 w 448"/>
                    <a:gd name="T9" fmla="*/ 1043 h 1043"/>
                    <a:gd name="T10" fmla="*/ 18 w 448"/>
                    <a:gd name="T11" fmla="*/ 1043 h 1043"/>
                    <a:gd name="T12" fmla="*/ 18 w 448"/>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39" name="Freeform 43"/>
                <p:cNvSpPr>
                  <a:spLocks/>
                </p:cNvSpPr>
                <p:nvPr/>
              </p:nvSpPr>
              <p:spPr bwMode="hidden">
                <a:xfrm>
                  <a:off x="4480" y="0"/>
                  <a:ext cx="541" cy="1045"/>
                </a:xfrm>
                <a:custGeom>
                  <a:avLst/>
                  <a:gdLst>
                    <a:gd name="T0" fmla="*/ 18 w 539"/>
                    <a:gd name="T1" fmla="*/ 1043 h 1043"/>
                    <a:gd name="T2" fmla="*/ 42 w 539"/>
                    <a:gd name="T3" fmla="*/ 1043 h 1043"/>
                    <a:gd name="T4" fmla="*/ 539 w 539"/>
                    <a:gd name="T5" fmla="*/ 0 h 1043"/>
                    <a:gd name="T6" fmla="*/ 497 w 539"/>
                    <a:gd name="T7" fmla="*/ 0 h 1043"/>
                    <a:gd name="T8" fmla="*/ 0 w 539"/>
                    <a:gd name="T9" fmla="*/ 1043 h 1043"/>
                    <a:gd name="T10" fmla="*/ 18 w 539"/>
                    <a:gd name="T11" fmla="*/ 1043 h 1043"/>
                    <a:gd name="T12" fmla="*/ 18 w 539"/>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40" name="Freeform 44"/>
                <p:cNvSpPr>
                  <a:spLocks/>
                </p:cNvSpPr>
                <p:nvPr/>
              </p:nvSpPr>
              <p:spPr bwMode="hidden">
                <a:xfrm>
                  <a:off x="4768" y="0"/>
                  <a:ext cx="642" cy="1045"/>
                </a:xfrm>
                <a:custGeom>
                  <a:avLst/>
                  <a:gdLst>
                    <a:gd name="T0" fmla="*/ 18 w 640"/>
                    <a:gd name="T1" fmla="*/ 1043 h 1043"/>
                    <a:gd name="T2" fmla="*/ 42 w 640"/>
                    <a:gd name="T3" fmla="*/ 1043 h 1043"/>
                    <a:gd name="T4" fmla="*/ 640 w 640"/>
                    <a:gd name="T5" fmla="*/ 0 h 1043"/>
                    <a:gd name="T6" fmla="*/ 592 w 640"/>
                    <a:gd name="T7" fmla="*/ 0 h 1043"/>
                    <a:gd name="T8" fmla="*/ 0 w 640"/>
                    <a:gd name="T9" fmla="*/ 1043 h 1043"/>
                    <a:gd name="T10" fmla="*/ 18 w 640"/>
                    <a:gd name="T11" fmla="*/ 1043 h 1043"/>
                    <a:gd name="T12" fmla="*/ 18 w 640"/>
                    <a:gd name="T13" fmla="*/ 1043 h 1043"/>
                  </a:gdLst>
                  <a:ahLst/>
                  <a:cxnLst>
                    <a:cxn ang="0">
                      <a:pos x="T0" y="T1"/>
                    </a:cxn>
                    <a:cxn ang="0">
                      <a:pos x="T2" y="T3"/>
                    </a:cxn>
                    <a:cxn ang="0">
                      <a:pos x="T4" y="T5"/>
                    </a:cxn>
                    <a:cxn ang="0">
                      <a:pos x="T6" y="T7"/>
                    </a:cxn>
                    <a:cxn ang="0">
                      <a:pos x="T8" y="T9"/>
                    </a:cxn>
                    <a:cxn ang="0">
                      <a:pos x="T10" y="T11"/>
                    </a:cxn>
                    <a:cxn ang="0">
                      <a:pos x="T12" y="T1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41" name="Freeform 45"/>
                <p:cNvSpPr>
                  <a:spLocks/>
                </p:cNvSpPr>
                <p:nvPr/>
              </p:nvSpPr>
              <p:spPr bwMode="hidden">
                <a:xfrm>
                  <a:off x="5086" y="48"/>
                  <a:ext cx="672" cy="997"/>
                </a:xfrm>
                <a:custGeom>
                  <a:avLst/>
                  <a:gdLst>
                    <a:gd name="T0" fmla="*/ 24 w 670"/>
                    <a:gd name="T1" fmla="*/ 995 h 995"/>
                    <a:gd name="T2" fmla="*/ 48 w 670"/>
                    <a:gd name="T3" fmla="*/ 995 h 995"/>
                    <a:gd name="T4" fmla="*/ 670 w 670"/>
                    <a:gd name="T5" fmla="*/ 72 h 995"/>
                    <a:gd name="T6" fmla="*/ 670 w 670"/>
                    <a:gd name="T7" fmla="*/ 0 h 995"/>
                    <a:gd name="T8" fmla="*/ 0 w 670"/>
                    <a:gd name="T9" fmla="*/ 995 h 995"/>
                    <a:gd name="T10" fmla="*/ 24 w 670"/>
                    <a:gd name="T11" fmla="*/ 995 h 995"/>
                    <a:gd name="T12" fmla="*/ 24 w 670"/>
                    <a:gd name="T13" fmla="*/ 995 h 995"/>
                  </a:gdLst>
                  <a:ahLst/>
                  <a:cxnLst>
                    <a:cxn ang="0">
                      <a:pos x="T0" y="T1"/>
                    </a:cxn>
                    <a:cxn ang="0">
                      <a:pos x="T2" y="T3"/>
                    </a:cxn>
                    <a:cxn ang="0">
                      <a:pos x="T4" y="T5"/>
                    </a:cxn>
                    <a:cxn ang="0">
                      <a:pos x="T6" y="T7"/>
                    </a:cxn>
                    <a:cxn ang="0">
                      <a:pos x="T8" y="T9"/>
                    </a:cxn>
                    <a:cxn ang="0">
                      <a:pos x="T10" y="T11"/>
                    </a:cxn>
                    <a:cxn ang="0">
                      <a:pos x="T12" y="T13"/>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060" name="Group 46"/>
              <p:cNvGrpSpPr>
                <a:grpSpLocks/>
              </p:cNvGrpSpPr>
              <p:nvPr userDrawn="1"/>
            </p:nvGrpSpPr>
            <p:grpSpPr bwMode="auto">
              <a:xfrm>
                <a:off x="0" y="558"/>
                <a:ext cx="5758" cy="487"/>
                <a:chOff x="0" y="558"/>
                <a:chExt cx="5758" cy="487"/>
              </a:xfrm>
            </p:grpSpPr>
            <p:sp>
              <p:nvSpPr>
                <p:cNvPr id="1079" name="Freeform 47"/>
                <p:cNvSpPr>
                  <a:spLocks/>
                </p:cNvSpPr>
                <p:nvPr/>
              </p:nvSpPr>
              <p:spPr bwMode="hidden">
                <a:xfrm>
                  <a:off x="0" y="618"/>
                  <a:ext cx="306" cy="427"/>
                </a:xfrm>
                <a:custGeom>
                  <a:avLst/>
                  <a:gdLst>
                    <a:gd name="T0" fmla="*/ 283 w 305"/>
                    <a:gd name="T1" fmla="*/ 428 h 426"/>
                    <a:gd name="T2" fmla="*/ 307 w 305"/>
                    <a:gd name="T3" fmla="*/ 428 h 426"/>
                    <a:gd name="T4" fmla="*/ 0 w 305"/>
                    <a:gd name="T5" fmla="*/ 0 h 426"/>
                    <a:gd name="T6" fmla="*/ 0 w 305"/>
                    <a:gd name="T7" fmla="*/ 66 h 426"/>
                    <a:gd name="T8" fmla="*/ 253 w 305"/>
                    <a:gd name="T9" fmla="*/ 428 h 426"/>
                    <a:gd name="T10" fmla="*/ 283 w 305"/>
                    <a:gd name="T11" fmla="*/ 428 h 426"/>
                    <a:gd name="T12" fmla="*/ 283 w 305"/>
                    <a:gd name="T13" fmla="*/ 428 h 42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6">
                      <a:moveTo>
                        <a:pt x="281" y="426"/>
                      </a:moveTo>
                      <a:lnTo>
                        <a:pt x="305" y="426"/>
                      </a:lnTo>
                      <a:lnTo>
                        <a:pt x="0" y="0"/>
                      </a:lnTo>
                      <a:lnTo>
                        <a:pt x="0" y="66"/>
                      </a:lnTo>
                      <a:lnTo>
                        <a:pt x="251" y="426"/>
                      </a:lnTo>
                      <a:lnTo>
                        <a:pt x="281" y="4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0" name="Freeform 48"/>
                <p:cNvSpPr>
                  <a:spLocks/>
                </p:cNvSpPr>
                <p:nvPr/>
              </p:nvSpPr>
              <p:spPr bwMode="hidden">
                <a:xfrm>
                  <a:off x="5410" y="558"/>
                  <a:ext cx="348" cy="487"/>
                </a:xfrm>
                <a:custGeom>
                  <a:avLst/>
                  <a:gdLst>
                    <a:gd name="T0" fmla="*/ 24 w 347"/>
                    <a:gd name="T1" fmla="*/ 488 h 486"/>
                    <a:gd name="T2" fmla="*/ 48 w 347"/>
                    <a:gd name="T3" fmla="*/ 488 h 486"/>
                    <a:gd name="T4" fmla="*/ 349 w 347"/>
                    <a:gd name="T5" fmla="*/ 72 h 486"/>
                    <a:gd name="T6" fmla="*/ 349 w 347"/>
                    <a:gd name="T7" fmla="*/ 0 h 486"/>
                    <a:gd name="T8" fmla="*/ 0 w 347"/>
                    <a:gd name="T9" fmla="*/ 488 h 486"/>
                    <a:gd name="T10" fmla="*/ 24 w 347"/>
                    <a:gd name="T11" fmla="*/ 488 h 486"/>
                    <a:gd name="T12" fmla="*/ 24 w 347"/>
                    <a:gd name="T13" fmla="*/ 488 h 4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7" h="486">
                      <a:moveTo>
                        <a:pt x="24" y="486"/>
                      </a:moveTo>
                      <a:lnTo>
                        <a:pt x="48" y="486"/>
                      </a:lnTo>
                      <a:lnTo>
                        <a:pt x="347" y="72"/>
                      </a:lnTo>
                      <a:lnTo>
                        <a:pt x="347" y="0"/>
                      </a:lnTo>
                      <a:lnTo>
                        <a:pt x="0" y="486"/>
                      </a:lnTo>
                      <a:lnTo>
                        <a:pt x="24" y="48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61" name="Group 49"/>
              <p:cNvGrpSpPr>
                <a:grpSpLocks/>
              </p:cNvGrpSpPr>
              <p:nvPr userDrawn="1"/>
            </p:nvGrpSpPr>
            <p:grpSpPr bwMode="auto">
              <a:xfrm>
                <a:off x="264" y="1039"/>
                <a:ext cx="5200" cy="3280"/>
                <a:chOff x="264" y="1039"/>
                <a:chExt cx="5200" cy="3280"/>
              </a:xfrm>
            </p:grpSpPr>
            <p:sp>
              <p:nvSpPr>
                <p:cNvPr id="4146" name="Freeform 50"/>
                <p:cNvSpPr>
                  <a:spLocks/>
                </p:cNvSpPr>
                <p:nvPr/>
              </p:nvSpPr>
              <p:spPr bwMode="hidden">
                <a:xfrm>
                  <a:off x="2849" y="1039"/>
                  <a:ext cx="42" cy="3280"/>
                </a:xfrm>
                <a:custGeom>
                  <a:avLst/>
                  <a:gdLst>
                    <a:gd name="T0" fmla="*/ 18 w 42"/>
                    <a:gd name="T1" fmla="*/ 0 h 3273"/>
                    <a:gd name="T2" fmla="*/ 0 w 42"/>
                    <a:gd name="T3" fmla="*/ 0 h 3273"/>
                    <a:gd name="T4" fmla="*/ 0 w 42"/>
                    <a:gd name="T5" fmla="*/ 3273 h 3273"/>
                    <a:gd name="T6" fmla="*/ 42 w 42"/>
                    <a:gd name="T7" fmla="*/ 3273 h 3273"/>
                    <a:gd name="T8" fmla="*/ 42 w 42"/>
                    <a:gd name="T9" fmla="*/ 0 h 3273"/>
                    <a:gd name="T10" fmla="*/ 18 w 42"/>
                    <a:gd name="T11" fmla="*/ 0 h 3273"/>
                    <a:gd name="T12" fmla="*/ 18 w 42"/>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47" name="Freeform 51"/>
                <p:cNvSpPr>
                  <a:spLocks/>
                </p:cNvSpPr>
                <p:nvPr/>
              </p:nvSpPr>
              <p:spPr bwMode="hidden">
                <a:xfrm>
                  <a:off x="2154" y="1039"/>
                  <a:ext cx="401" cy="3280"/>
                </a:xfrm>
                <a:custGeom>
                  <a:avLst/>
                  <a:gdLst>
                    <a:gd name="T0" fmla="*/ 376 w 400"/>
                    <a:gd name="T1" fmla="*/ 0 h 3273"/>
                    <a:gd name="T2" fmla="*/ 358 w 400"/>
                    <a:gd name="T3" fmla="*/ 0 h 3273"/>
                    <a:gd name="T4" fmla="*/ 0 w 400"/>
                    <a:gd name="T5" fmla="*/ 3273 h 3273"/>
                    <a:gd name="T6" fmla="*/ 41 w 400"/>
                    <a:gd name="T7" fmla="*/ 3273 h 3273"/>
                    <a:gd name="T8" fmla="*/ 400 w 400"/>
                    <a:gd name="T9" fmla="*/ 0 h 3273"/>
                    <a:gd name="T10" fmla="*/ 376 w 400"/>
                    <a:gd name="T11" fmla="*/ 0 h 3273"/>
                    <a:gd name="T12" fmla="*/ 376 w 400"/>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48" name="Freeform 52"/>
                <p:cNvSpPr>
                  <a:spLocks/>
                </p:cNvSpPr>
                <p:nvPr/>
              </p:nvSpPr>
              <p:spPr bwMode="hidden">
                <a:xfrm>
                  <a:off x="1530" y="1039"/>
                  <a:ext cx="677" cy="3280"/>
                </a:xfrm>
                <a:custGeom>
                  <a:avLst/>
                  <a:gdLst>
                    <a:gd name="T0" fmla="*/ 657 w 675"/>
                    <a:gd name="T1" fmla="*/ 0 h 3273"/>
                    <a:gd name="T2" fmla="*/ 639 w 675"/>
                    <a:gd name="T3" fmla="*/ 0 h 3273"/>
                    <a:gd name="T4" fmla="*/ 0 w 675"/>
                    <a:gd name="T5" fmla="*/ 3273 h 3273"/>
                    <a:gd name="T6" fmla="*/ 42 w 675"/>
                    <a:gd name="T7" fmla="*/ 3273 h 3273"/>
                    <a:gd name="T8" fmla="*/ 675 w 675"/>
                    <a:gd name="T9" fmla="*/ 0 h 3273"/>
                    <a:gd name="T10" fmla="*/ 657 w 675"/>
                    <a:gd name="T11" fmla="*/ 0 h 3273"/>
                    <a:gd name="T12" fmla="*/ 657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49" name="Freeform 53"/>
                <p:cNvSpPr>
                  <a:spLocks/>
                </p:cNvSpPr>
                <p:nvPr/>
              </p:nvSpPr>
              <p:spPr bwMode="hidden">
                <a:xfrm>
                  <a:off x="876" y="1039"/>
                  <a:ext cx="1031" cy="3280"/>
                </a:xfrm>
                <a:custGeom>
                  <a:avLst/>
                  <a:gdLst>
                    <a:gd name="T0" fmla="*/ 1013 w 1031"/>
                    <a:gd name="T1" fmla="*/ 0 h 3280"/>
                    <a:gd name="T2" fmla="*/ 990 w 1031"/>
                    <a:gd name="T3" fmla="*/ 0 h 3280"/>
                    <a:gd name="T4" fmla="*/ 0 w 1031"/>
                    <a:gd name="T5" fmla="*/ 3280 h 3280"/>
                    <a:gd name="T6" fmla="*/ 42 w 1031"/>
                    <a:gd name="T7" fmla="*/ 3280 h 3280"/>
                    <a:gd name="T8" fmla="*/ 1031 w 1031"/>
                    <a:gd name="T9" fmla="*/ 4 h 3280"/>
                    <a:gd name="T10" fmla="*/ 1013 w 1031"/>
                    <a:gd name="T11" fmla="*/ 0 h 3280"/>
                    <a:gd name="T12" fmla="*/ 1013 w 1031"/>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50" name="Freeform 54"/>
                <p:cNvSpPr>
                  <a:spLocks/>
                </p:cNvSpPr>
                <p:nvPr/>
              </p:nvSpPr>
              <p:spPr bwMode="hidden">
                <a:xfrm>
                  <a:off x="264" y="1039"/>
                  <a:ext cx="1319" cy="3280"/>
                </a:xfrm>
                <a:custGeom>
                  <a:avLst/>
                  <a:gdLst>
                    <a:gd name="T0" fmla="*/ 1296 w 1319"/>
                    <a:gd name="T1" fmla="*/ 0 h 3280"/>
                    <a:gd name="T2" fmla="*/ 1278 w 1319"/>
                    <a:gd name="T3" fmla="*/ 0 h 3280"/>
                    <a:gd name="T4" fmla="*/ 0 w 1319"/>
                    <a:gd name="T5" fmla="*/ 3280 h 3280"/>
                    <a:gd name="T6" fmla="*/ 42 w 1319"/>
                    <a:gd name="T7" fmla="*/ 3280 h 3280"/>
                    <a:gd name="T8" fmla="*/ 1319 w 1319"/>
                    <a:gd name="T9" fmla="*/ 5 h 3280"/>
                    <a:gd name="T10" fmla="*/ 1296 w 1319"/>
                    <a:gd name="T11" fmla="*/ 0 h 3280"/>
                    <a:gd name="T12" fmla="*/ 1296 w 1319"/>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51" name="Freeform 55"/>
                <p:cNvSpPr>
                  <a:spLocks/>
                </p:cNvSpPr>
                <p:nvPr/>
              </p:nvSpPr>
              <p:spPr bwMode="hidden">
                <a:xfrm>
                  <a:off x="3191" y="1039"/>
                  <a:ext cx="402" cy="3280"/>
                </a:xfrm>
                <a:custGeom>
                  <a:avLst/>
                  <a:gdLst>
                    <a:gd name="T0" fmla="*/ 18 w 401"/>
                    <a:gd name="T1" fmla="*/ 0 h 3273"/>
                    <a:gd name="T2" fmla="*/ 0 w 401"/>
                    <a:gd name="T3" fmla="*/ 0 h 3273"/>
                    <a:gd name="T4" fmla="*/ 359 w 401"/>
                    <a:gd name="T5" fmla="*/ 3273 h 3273"/>
                    <a:gd name="T6" fmla="*/ 401 w 401"/>
                    <a:gd name="T7" fmla="*/ 3273 h 3273"/>
                    <a:gd name="T8" fmla="*/ 42 w 401"/>
                    <a:gd name="T9" fmla="*/ 0 h 3273"/>
                    <a:gd name="T10" fmla="*/ 18 w 401"/>
                    <a:gd name="T11" fmla="*/ 0 h 3273"/>
                    <a:gd name="T12" fmla="*/ 18 w 401"/>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52" name="Freeform 56"/>
                <p:cNvSpPr>
                  <a:spLocks/>
                </p:cNvSpPr>
                <p:nvPr/>
              </p:nvSpPr>
              <p:spPr bwMode="hidden">
                <a:xfrm>
                  <a:off x="3533" y="1039"/>
                  <a:ext cx="677" cy="3280"/>
                </a:xfrm>
                <a:custGeom>
                  <a:avLst/>
                  <a:gdLst>
                    <a:gd name="T0" fmla="*/ 18 w 675"/>
                    <a:gd name="T1" fmla="*/ 0 h 3273"/>
                    <a:gd name="T2" fmla="*/ 0 w 675"/>
                    <a:gd name="T3" fmla="*/ 0 h 3273"/>
                    <a:gd name="T4" fmla="*/ 640 w 675"/>
                    <a:gd name="T5" fmla="*/ 3273 h 3273"/>
                    <a:gd name="T6" fmla="*/ 675 w 675"/>
                    <a:gd name="T7" fmla="*/ 3273 h 3273"/>
                    <a:gd name="T8" fmla="*/ 36 w 675"/>
                    <a:gd name="T9" fmla="*/ 0 h 3273"/>
                    <a:gd name="T10" fmla="*/ 18 w 675"/>
                    <a:gd name="T11" fmla="*/ 0 h 3273"/>
                    <a:gd name="T12" fmla="*/ 18 w 675"/>
                    <a:gd name="T13" fmla="*/ 0 h 3273"/>
                  </a:gdLst>
                  <a:ahLst/>
                  <a:cxnLst>
                    <a:cxn ang="0">
                      <a:pos x="T0" y="T1"/>
                    </a:cxn>
                    <a:cxn ang="0">
                      <a:pos x="T2" y="T3"/>
                    </a:cxn>
                    <a:cxn ang="0">
                      <a:pos x="T4" y="T5"/>
                    </a:cxn>
                    <a:cxn ang="0">
                      <a:pos x="T6" y="T7"/>
                    </a:cxn>
                    <a:cxn ang="0">
                      <a:pos x="T8" y="T9"/>
                    </a:cxn>
                    <a:cxn ang="0">
                      <a:pos x="T10" y="T11"/>
                    </a:cxn>
                    <a:cxn ang="0">
                      <a:pos x="T12" y="T13"/>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53" name="Freeform 57"/>
                <p:cNvSpPr>
                  <a:spLocks/>
                </p:cNvSpPr>
                <p:nvPr/>
              </p:nvSpPr>
              <p:spPr bwMode="hidden">
                <a:xfrm>
                  <a:off x="3822" y="1039"/>
                  <a:ext cx="1036" cy="3280"/>
                </a:xfrm>
                <a:custGeom>
                  <a:avLst/>
                  <a:gdLst>
                    <a:gd name="T0" fmla="*/ 23 w 1036"/>
                    <a:gd name="T1" fmla="*/ 0 h 3280"/>
                    <a:gd name="T2" fmla="*/ 0 w 1036"/>
                    <a:gd name="T3" fmla="*/ 5 h 3280"/>
                    <a:gd name="T4" fmla="*/ 994 w 1036"/>
                    <a:gd name="T5" fmla="*/ 3280 h 3280"/>
                    <a:gd name="T6" fmla="*/ 1036 w 1036"/>
                    <a:gd name="T7" fmla="*/ 3280 h 3280"/>
                    <a:gd name="T8" fmla="*/ 41 w 1036"/>
                    <a:gd name="T9" fmla="*/ 0 h 3280"/>
                    <a:gd name="T10" fmla="*/ 23 w 1036"/>
                    <a:gd name="T11" fmla="*/ 0 h 3280"/>
                    <a:gd name="T12" fmla="*/ 23 w 1036"/>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154" name="Freeform 58"/>
                <p:cNvSpPr>
                  <a:spLocks/>
                </p:cNvSpPr>
                <p:nvPr/>
              </p:nvSpPr>
              <p:spPr bwMode="hidden">
                <a:xfrm>
                  <a:off x="4137" y="1039"/>
                  <a:ext cx="1327" cy="3280"/>
                </a:xfrm>
                <a:custGeom>
                  <a:avLst/>
                  <a:gdLst>
                    <a:gd name="T0" fmla="*/ 20 w 1327"/>
                    <a:gd name="T1" fmla="*/ 0 h 3280"/>
                    <a:gd name="T2" fmla="*/ 0 w 1327"/>
                    <a:gd name="T3" fmla="*/ 7 h 3280"/>
                    <a:gd name="T4" fmla="*/ 1285 w 1327"/>
                    <a:gd name="T5" fmla="*/ 3280 h 3280"/>
                    <a:gd name="T6" fmla="*/ 1327 w 1327"/>
                    <a:gd name="T7" fmla="*/ 3280 h 3280"/>
                    <a:gd name="T8" fmla="*/ 43 w 1327"/>
                    <a:gd name="T9" fmla="*/ 0 h 3280"/>
                    <a:gd name="T10" fmla="*/ 20 w 1327"/>
                    <a:gd name="T11" fmla="*/ 0 h 3280"/>
                    <a:gd name="T12" fmla="*/ 20 w 1327"/>
                    <a:gd name="T13" fmla="*/ 0 h 3280"/>
                  </a:gdLst>
                  <a:ahLst/>
                  <a:cxnLst>
                    <a:cxn ang="0">
                      <a:pos x="T0" y="T1"/>
                    </a:cxn>
                    <a:cxn ang="0">
                      <a:pos x="T2" y="T3"/>
                    </a:cxn>
                    <a:cxn ang="0">
                      <a:pos x="T4" y="T5"/>
                    </a:cxn>
                    <a:cxn ang="0">
                      <a:pos x="T6" y="T7"/>
                    </a:cxn>
                    <a:cxn ang="0">
                      <a:pos x="T8" y="T9"/>
                    </a:cxn>
                    <a:cxn ang="0">
                      <a:pos x="T10" y="T11"/>
                    </a:cxn>
                    <a:cxn ang="0">
                      <a:pos x="T12" y="T13"/>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4155" name="Freeform 59"/>
              <p:cNvSpPr>
                <a:spLocks/>
              </p:cNvSpPr>
              <p:nvPr userDrawn="1"/>
            </p:nvSpPr>
            <p:spPr bwMode="hidden">
              <a:xfrm>
                <a:off x="0" y="1039"/>
                <a:ext cx="1254" cy="2632"/>
              </a:xfrm>
              <a:custGeom>
                <a:avLst/>
                <a:gdLst>
                  <a:gd name="T0" fmla="*/ 1236 w 1254"/>
                  <a:gd name="T1" fmla="*/ 0 h 2632"/>
                  <a:gd name="T2" fmla="*/ 1212 w 1254"/>
                  <a:gd name="T3" fmla="*/ 0 h 2632"/>
                  <a:gd name="T4" fmla="*/ 0 w 1254"/>
                  <a:gd name="T5" fmla="*/ 2542 h 2632"/>
                  <a:gd name="T6" fmla="*/ 0 w 1254"/>
                  <a:gd name="T7" fmla="*/ 2632 h 2632"/>
                  <a:gd name="T8" fmla="*/ 1254 w 1254"/>
                  <a:gd name="T9" fmla="*/ 7 h 2632"/>
                  <a:gd name="T10" fmla="*/ 1236 w 1254"/>
                  <a:gd name="T11" fmla="*/ 0 h 2632"/>
                  <a:gd name="T12" fmla="*/ 1236 w 1254"/>
                  <a:gd name="T13" fmla="*/ 0 h 2632"/>
                </a:gdLst>
                <a:ahLst/>
                <a:cxnLst>
                  <a:cxn ang="0">
                    <a:pos x="T0" y="T1"/>
                  </a:cxn>
                  <a:cxn ang="0">
                    <a:pos x="T2" y="T3"/>
                  </a:cxn>
                  <a:cxn ang="0">
                    <a:pos x="T4" y="T5"/>
                  </a:cxn>
                  <a:cxn ang="0">
                    <a:pos x="T6" y="T7"/>
                  </a:cxn>
                  <a:cxn ang="0">
                    <a:pos x="T8" y="T9"/>
                  </a:cxn>
                  <a:cxn ang="0">
                    <a:pos x="T10" y="T11"/>
                  </a:cxn>
                  <a:cxn ang="0">
                    <a:pos x="T12" y="T13"/>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63" name="Freeform 60"/>
              <p:cNvSpPr>
                <a:spLocks/>
              </p:cNvSpPr>
              <p:nvPr userDrawn="1"/>
            </p:nvSpPr>
            <p:spPr bwMode="hidden">
              <a:xfrm>
                <a:off x="0" y="1039"/>
                <a:ext cx="948" cy="1676"/>
              </a:xfrm>
              <a:custGeom>
                <a:avLst/>
                <a:gdLst>
                  <a:gd name="T0" fmla="*/ 930 w 948"/>
                  <a:gd name="T1" fmla="*/ 0 h 1676"/>
                  <a:gd name="T2" fmla="*/ 906 w 948"/>
                  <a:gd name="T3" fmla="*/ 0 h 1676"/>
                  <a:gd name="T4" fmla="*/ 0 w 948"/>
                  <a:gd name="T5" fmla="*/ 1593 h 1676"/>
                  <a:gd name="T6" fmla="*/ 0 w 948"/>
                  <a:gd name="T7" fmla="*/ 1676 h 1676"/>
                  <a:gd name="T8" fmla="*/ 948 w 948"/>
                  <a:gd name="T9" fmla="*/ 5 h 1676"/>
                  <a:gd name="T10" fmla="*/ 930 w 948"/>
                  <a:gd name="T11" fmla="*/ 0 h 1676"/>
                  <a:gd name="T12" fmla="*/ 930 w 948"/>
                  <a:gd name="T13" fmla="*/ 0 h 16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48" h="1676">
                    <a:moveTo>
                      <a:pt x="930" y="0"/>
                    </a:moveTo>
                    <a:lnTo>
                      <a:pt x="906" y="0"/>
                    </a:lnTo>
                    <a:lnTo>
                      <a:pt x="0" y="1593"/>
                    </a:lnTo>
                    <a:lnTo>
                      <a:pt x="0" y="1676"/>
                    </a:lnTo>
                    <a:lnTo>
                      <a:pt x="948" y="5"/>
                    </a:lnTo>
                    <a:lnTo>
                      <a:pt x="930"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1064" name="Freeform 61"/>
              <p:cNvSpPr>
                <a:spLocks/>
              </p:cNvSpPr>
              <p:nvPr userDrawn="1"/>
            </p:nvSpPr>
            <p:spPr bwMode="hidden">
              <a:xfrm>
                <a:off x="0" y="1039"/>
                <a:ext cx="629" cy="937"/>
              </a:xfrm>
              <a:custGeom>
                <a:avLst/>
                <a:gdLst>
                  <a:gd name="T0" fmla="*/ 606 w 629"/>
                  <a:gd name="T1" fmla="*/ 0 h 937"/>
                  <a:gd name="T2" fmla="*/ 582 w 629"/>
                  <a:gd name="T3" fmla="*/ 0 h 937"/>
                  <a:gd name="T4" fmla="*/ 0 w 629"/>
                  <a:gd name="T5" fmla="*/ 871 h 937"/>
                  <a:gd name="T6" fmla="*/ 0 w 629"/>
                  <a:gd name="T7" fmla="*/ 937 h 937"/>
                  <a:gd name="T8" fmla="*/ 629 w 629"/>
                  <a:gd name="T9" fmla="*/ 4 h 937"/>
                  <a:gd name="T10" fmla="*/ 606 w 629"/>
                  <a:gd name="T11" fmla="*/ 0 h 937"/>
                  <a:gd name="T12" fmla="*/ 606 w 629"/>
                  <a:gd name="T13" fmla="*/ 0 h 9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9" h="937">
                    <a:moveTo>
                      <a:pt x="606" y="0"/>
                    </a:moveTo>
                    <a:lnTo>
                      <a:pt x="582" y="0"/>
                    </a:lnTo>
                    <a:lnTo>
                      <a:pt x="0" y="871"/>
                    </a:lnTo>
                    <a:lnTo>
                      <a:pt x="0" y="937"/>
                    </a:lnTo>
                    <a:lnTo>
                      <a:pt x="629" y="4"/>
                    </a:lnTo>
                    <a:lnTo>
                      <a:pt x="606"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1065" name="Freeform 62"/>
              <p:cNvSpPr>
                <a:spLocks/>
              </p:cNvSpPr>
              <p:nvPr userDrawn="1"/>
            </p:nvSpPr>
            <p:spPr bwMode="hidden">
              <a:xfrm>
                <a:off x="0" y="1039"/>
                <a:ext cx="305" cy="427"/>
              </a:xfrm>
              <a:custGeom>
                <a:avLst/>
                <a:gdLst>
                  <a:gd name="T0" fmla="*/ 282 w 305"/>
                  <a:gd name="T1" fmla="*/ 0 h 427"/>
                  <a:gd name="T2" fmla="*/ 252 w 305"/>
                  <a:gd name="T3" fmla="*/ 0 h 427"/>
                  <a:gd name="T4" fmla="*/ 0 w 305"/>
                  <a:gd name="T5" fmla="*/ 361 h 427"/>
                  <a:gd name="T6" fmla="*/ 0 w 305"/>
                  <a:gd name="T7" fmla="*/ 427 h 427"/>
                  <a:gd name="T8" fmla="*/ 305 w 305"/>
                  <a:gd name="T9" fmla="*/ 5 h 427"/>
                  <a:gd name="T10" fmla="*/ 282 w 305"/>
                  <a:gd name="T11" fmla="*/ 0 h 427"/>
                  <a:gd name="T12" fmla="*/ 282 w 305"/>
                  <a:gd name="T13" fmla="*/ 0 h 4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5" h="427">
                    <a:moveTo>
                      <a:pt x="282" y="0"/>
                    </a:moveTo>
                    <a:lnTo>
                      <a:pt x="252" y="0"/>
                    </a:lnTo>
                    <a:lnTo>
                      <a:pt x="0" y="361"/>
                    </a:lnTo>
                    <a:lnTo>
                      <a:pt x="0" y="427"/>
                    </a:lnTo>
                    <a:lnTo>
                      <a:pt x="305" y="5"/>
                    </a:lnTo>
                    <a:lnTo>
                      <a:pt x="282" y="0"/>
                    </a:lnTo>
                    <a:close/>
                  </a:path>
                </a:pathLst>
              </a:custGeom>
              <a:solidFill>
                <a:schemeClr val="accent2"/>
              </a:solidFill>
              <a:ln>
                <a:noFill/>
              </a:ln>
              <a:extLst>
                <a:ext uri="{91240B29-F687-4F45-9708-019B960494DF}">
                  <a14:hiddenLine xmlns:a14="http://schemas.microsoft.com/office/drawing/2010/main" w="9525">
                    <a:solidFill>
                      <a:schemeClr val="accent2"/>
                    </a:solidFill>
                    <a:round/>
                    <a:headEnd/>
                    <a:tailEnd/>
                  </a14:hiddenLine>
                </a:ext>
              </a:extLst>
            </p:spPr>
            <p:txBody>
              <a:bodyPr/>
              <a:lstStyle/>
              <a:p>
                <a:endParaRPr lang="en-US"/>
              </a:p>
            </p:txBody>
          </p:sp>
          <p:sp>
            <p:nvSpPr>
              <p:cNvPr id="4159" name="Freeform 63"/>
              <p:cNvSpPr>
                <a:spLocks/>
              </p:cNvSpPr>
              <p:nvPr userDrawn="1"/>
            </p:nvSpPr>
            <p:spPr bwMode="hidden">
              <a:xfrm>
                <a:off x="4481" y="1039"/>
                <a:ext cx="1277" cy="2686"/>
              </a:xfrm>
              <a:custGeom>
                <a:avLst/>
                <a:gdLst>
                  <a:gd name="T0" fmla="*/ 41 w 1277"/>
                  <a:gd name="T1" fmla="*/ 0 h 2686"/>
                  <a:gd name="T2" fmla="*/ 17 w 1277"/>
                  <a:gd name="T3" fmla="*/ 0 h 2686"/>
                  <a:gd name="T4" fmla="*/ 0 w 1277"/>
                  <a:gd name="T5" fmla="*/ 4 h 2686"/>
                  <a:gd name="T6" fmla="*/ 1277 w 1277"/>
                  <a:gd name="T7" fmla="*/ 2686 h 2686"/>
                  <a:gd name="T8" fmla="*/ 1277 w 1277"/>
                  <a:gd name="T9" fmla="*/ 2596 h 2686"/>
                  <a:gd name="T10" fmla="*/ 41 w 1277"/>
                  <a:gd name="T11" fmla="*/ 0 h 2686"/>
                  <a:gd name="T12" fmla="*/ 41 w 1277"/>
                  <a:gd name="T13" fmla="*/ 0 h 2686"/>
                </a:gdLst>
                <a:ahLst/>
                <a:cxnLst>
                  <a:cxn ang="0">
                    <a:pos x="T0" y="T1"/>
                  </a:cxn>
                  <a:cxn ang="0">
                    <a:pos x="T2" y="T3"/>
                  </a:cxn>
                  <a:cxn ang="0">
                    <a:pos x="T4" y="T5"/>
                  </a:cxn>
                  <a:cxn ang="0">
                    <a:pos x="T6" y="T7"/>
                  </a:cxn>
                  <a:cxn ang="0">
                    <a:pos x="T8" y="T9"/>
                  </a:cxn>
                  <a:cxn ang="0">
                    <a:pos x="T10" y="T11"/>
                  </a:cxn>
                  <a:cxn ang="0">
                    <a:pos x="T12" y="T13"/>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67" name="Freeform 64"/>
              <p:cNvSpPr>
                <a:spLocks/>
              </p:cNvSpPr>
              <p:nvPr userDrawn="1"/>
            </p:nvSpPr>
            <p:spPr bwMode="hidden">
              <a:xfrm>
                <a:off x="4770" y="1039"/>
                <a:ext cx="988" cy="1730"/>
              </a:xfrm>
              <a:custGeom>
                <a:avLst/>
                <a:gdLst>
                  <a:gd name="T0" fmla="*/ 16 w 988"/>
                  <a:gd name="T1" fmla="*/ 0 h 1730"/>
                  <a:gd name="T2" fmla="*/ 0 w 988"/>
                  <a:gd name="T3" fmla="*/ 7 h 1730"/>
                  <a:gd name="T4" fmla="*/ 988 w 988"/>
                  <a:gd name="T5" fmla="*/ 1730 h 1730"/>
                  <a:gd name="T6" fmla="*/ 988 w 988"/>
                  <a:gd name="T7" fmla="*/ 1653 h 1730"/>
                  <a:gd name="T8" fmla="*/ 40 w 988"/>
                  <a:gd name="T9" fmla="*/ 0 h 1730"/>
                  <a:gd name="T10" fmla="*/ 16 w 988"/>
                  <a:gd name="T11" fmla="*/ 0 h 1730"/>
                  <a:gd name="T12" fmla="*/ 16 w 988"/>
                  <a:gd name="T13" fmla="*/ 0 h 17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88" h="1730">
                    <a:moveTo>
                      <a:pt x="16" y="0"/>
                    </a:moveTo>
                    <a:lnTo>
                      <a:pt x="0" y="7"/>
                    </a:lnTo>
                    <a:lnTo>
                      <a:pt x="988" y="1730"/>
                    </a:lnTo>
                    <a:lnTo>
                      <a:pt x="988" y="1653"/>
                    </a:lnTo>
                    <a:lnTo>
                      <a:pt x="40" y="0"/>
                    </a:lnTo>
                    <a:lnTo>
                      <a:pt x="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65"/>
              <p:cNvSpPr>
                <a:spLocks/>
              </p:cNvSpPr>
              <p:nvPr userDrawn="1"/>
            </p:nvSpPr>
            <p:spPr bwMode="hidden">
              <a:xfrm>
                <a:off x="5088" y="1039"/>
                <a:ext cx="670" cy="997"/>
              </a:xfrm>
              <a:custGeom>
                <a:avLst/>
                <a:gdLst>
                  <a:gd name="T0" fmla="*/ 22 w 670"/>
                  <a:gd name="T1" fmla="*/ 0 h 997"/>
                  <a:gd name="T2" fmla="*/ 0 w 670"/>
                  <a:gd name="T3" fmla="*/ 4 h 997"/>
                  <a:gd name="T4" fmla="*/ 670 w 670"/>
                  <a:gd name="T5" fmla="*/ 997 h 997"/>
                  <a:gd name="T6" fmla="*/ 670 w 670"/>
                  <a:gd name="T7" fmla="*/ 925 h 997"/>
                  <a:gd name="T8" fmla="*/ 46 w 670"/>
                  <a:gd name="T9" fmla="*/ 0 h 997"/>
                  <a:gd name="T10" fmla="*/ 22 w 670"/>
                  <a:gd name="T11" fmla="*/ 0 h 997"/>
                  <a:gd name="T12" fmla="*/ 22 w 670"/>
                  <a:gd name="T13" fmla="*/ 0 h 9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0" h="997">
                    <a:moveTo>
                      <a:pt x="22" y="0"/>
                    </a:moveTo>
                    <a:lnTo>
                      <a:pt x="0" y="4"/>
                    </a:lnTo>
                    <a:lnTo>
                      <a:pt x="670" y="997"/>
                    </a:lnTo>
                    <a:lnTo>
                      <a:pt x="670" y="92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66"/>
              <p:cNvSpPr>
                <a:spLocks/>
              </p:cNvSpPr>
              <p:nvPr userDrawn="1"/>
            </p:nvSpPr>
            <p:spPr bwMode="hidden">
              <a:xfrm>
                <a:off x="5412" y="1039"/>
                <a:ext cx="346" cy="487"/>
              </a:xfrm>
              <a:custGeom>
                <a:avLst/>
                <a:gdLst>
                  <a:gd name="T0" fmla="*/ 22 w 346"/>
                  <a:gd name="T1" fmla="*/ 0 h 487"/>
                  <a:gd name="T2" fmla="*/ 0 w 346"/>
                  <a:gd name="T3" fmla="*/ 7 h 487"/>
                  <a:gd name="T4" fmla="*/ 346 w 346"/>
                  <a:gd name="T5" fmla="*/ 487 h 487"/>
                  <a:gd name="T6" fmla="*/ 346 w 346"/>
                  <a:gd name="T7" fmla="*/ 415 h 487"/>
                  <a:gd name="T8" fmla="*/ 46 w 346"/>
                  <a:gd name="T9" fmla="*/ 0 h 487"/>
                  <a:gd name="T10" fmla="*/ 22 w 346"/>
                  <a:gd name="T11" fmla="*/ 0 h 487"/>
                  <a:gd name="T12" fmla="*/ 22 w 346"/>
                  <a:gd name="T13" fmla="*/ 0 h 4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6" h="487">
                    <a:moveTo>
                      <a:pt x="22" y="0"/>
                    </a:moveTo>
                    <a:lnTo>
                      <a:pt x="0" y="7"/>
                    </a:lnTo>
                    <a:lnTo>
                      <a:pt x="346" y="487"/>
                    </a:lnTo>
                    <a:lnTo>
                      <a:pt x="346" y="415"/>
                    </a:lnTo>
                    <a:lnTo>
                      <a:pt x="46" y="0"/>
                    </a:lnTo>
                    <a:lnTo>
                      <a:pt x="2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163" name="Rectangle 67"/>
          <p:cNvSpPr>
            <a:spLocks noGrp="1" noChangeArrowheads="1"/>
          </p:cNvSpPr>
          <p:nvPr>
            <p:ph type="title"/>
          </p:nvPr>
        </p:nvSpPr>
        <p:spPr bwMode="auto">
          <a:xfrm>
            <a:off x="455613" y="273050"/>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164" name="Rectangle 68"/>
          <p:cNvSpPr>
            <a:spLocks noGrp="1" noChangeArrowheads="1"/>
          </p:cNvSpPr>
          <p:nvPr>
            <p:ph type="dt" sz="half" idx="2"/>
          </p:nvPr>
        </p:nvSpPr>
        <p:spPr bwMode="auto">
          <a:xfrm>
            <a:off x="455613"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0">
                <a:effectLst>
                  <a:outerShdw blurRad="38100" dist="38100" dir="2700000" algn="tl">
                    <a:srgbClr val="C0C0C0"/>
                  </a:outerShdw>
                </a:effectLst>
              </a:defRPr>
            </a:lvl1pPr>
          </a:lstStyle>
          <a:p>
            <a:pPr>
              <a:defRPr/>
            </a:pPr>
            <a:endParaRPr lang="en-US" altLang="en-US"/>
          </a:p>
        </p:txBody>
      </p:sp>
      <p:sp>
        <p:nvSpPr>
          <p:cNvPr id="4165" name="Rectangle 69"/>
          <p:cNvSpPr>
            <a:spLocks noGrp="1" noChangeArrowheads="1"/>
          </p:cNvSpPr>
          <p:nvPr>
            <p:ph type="ftr" sz="quarter" idx="3"/>
          </p:nvPr>
        </p:nvSpPr>
        <p:spPr bwMode="auto">
          <a:xfrm>
            <a:off x="3124200" y="6242050"/>
            <a:ext cx="2895600"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0">
                <a:effectLst>
                  <a:outerShdw blurRad="38100" dist="38100" dir="2700000" algn="tl">
                    <a:srgbClr val="C0C0C0"/>
                  </a:outerShdw>
                </a:effectLst>
              </a:defRPr>
            </a:lvl1pPr>
          </a:lstStyle>
          <a:p>
            <a:pPr>
              <a:defRPr/>
            </a:pPr>
            <a:endParaRPr lang="en-US" altLang="en-US"/>
          </a:p>
        </p:txBody>
      </p:sp>
      <p:sp>
        <p:nvSpPr>
          <p:cNvPr id="4166" name="Rectangle 70"/>
          <p:cNvSpPr>
            <a:spLocks noGrp="1" noChangeArrowheads="1"/>
          </p:cNvSpPr>
          <p:nvPr>
            <p:ph type="sldNum" sz="quarter" idx="4"/>
          </p:nvPr>
        </p:nvSpPr>
        <p:spPr bwMode="auto">
          <a:xfrm>
            <a:off x="6553200" y="624205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0">
                <a:effectLst>
                  <a:outerShdw blurRad="38100" dist="38100" dir="2700000" algn="tl">
                    <a:srgbClr val="C0C0C0"/>
                  </a:outerShdw>
                </a:effectLst>
              </a:defRPr>
            </a:lvl1pPr>
          </a:lstStyle>
          <a:p>
            <a:pPr>
              <a:defRPr/>
            </a:pPr>
            <a:fld id="{5CF3083E-6F30-4CEE-AC3C-DC10E61E952A}" type="slidenum">
              <a:rPr lang="en-US" altLang="en-US"/>
              <a:pPr>
                <a:defRPr/>
              </a:pPr>
              <a:t>‹#›</a:t>
            </a:fld>
            <a:endParaRPr lang="en-US" altLang="en-US"/>
          </a:p>
        </p:txBody>
      </p:sp>
      <p:sp>
        <p:nvSpPr>
          <p:cNvPr id="4167" name="Rectangle 71"/>
          <p:cNvSpPr>
            <a:spLocks noGrp="1" noChangeArrowheads="1"/>
          </p:cNvSpPr>
          <p:nvPr>
            <p:ph type="body" idx="1"/>
          </p:nvPr>
        </p:nvSpPr>
        <p:spPr bwMode="auto">
          <a:xfrm>
            <a:off x="455613" y="159861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115000"/>
        <a:buFont typeface="Wingdings" panose="05000000000000000000" pitchFamily="2" charset="2"/>
        <a:buChar char="§"/>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115000"/>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tx2"/>
        </a:buClr>
        <a:buSzPct val="115000"/>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http://users.stlcc.edu/gkrishnan/vspr3.gif" TargetMode="Externa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http://users.stlcc.edu/gkrishnan/vspr4.gif"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
        <p:nvSpPr>
          <p:cNvPr id="6147" name="Rectangle 3"/>
          <p:cNvSpPr>
            <a:spLocks noGrp="1" noChangeArrowheads="1"/>
          </p:cNvSpPr>
          <p:nvPr>
            <p:ph type="body" idx="1"/>
          </p:nvPr>
        </p:nvSpPr>
        <p:spPr/>
        <p:txBody>
          <a:bodyPr/>
          <a:lstStyle/>
          <a:p>
            <a:pPr marL="0" indent="0" algn="ctr" eaLnBrk="1" hangingPunct="1">
              <a:buClr>
                <a:srgbClr val="002060"/>
              </a:buClr>
              <a:buFont typeface="Wingdings" panose="05000000000000000000" pitchFamily="2" charset="2"/>
              <a:buNone/>
              <a:defRPr/>
            </a:pPr>
            <a:r>
              <a:rPr lang="EN-US" altLang="en-US" sz="5000" dirty="0">
                <a:solidFill>
                  <a:srgbClr val="002060"/>
                </a:solidFill>
                <a:latin typeface="Times New Roman" panose="02020603050405020304" pitchFamily="18" charset="0"/>
                <a:cs typeface="Times New Roman" panose="02020603050405020304" pitchFamily="18" charset="0"/>
              </a:rPr>
              <a:t>What does VSEPR stand for?</a:t>
            </a:r>
          </a:p>
          <a:p>
            <a:pPr marL="0" indent="0" algn="ctr" eaLnBrk="1" hangingPunct="1">
              <a:buClr>
                <a:srgbClr val="002060"/>
              </a:buClr>
              <a:buFont typeface="Wingdings" panose="05000000000000000000" pitchFamily="2" charset="2"/>
              <a:buNone/>
              <a:defRPr/>
            </a:pPr>
            <a:r>
              <a:rPr lang="EN-US" altLang="en-US" sz="5000" u="sng" dirty="0">
                <a:solidFill>
                  <a:srgbClr val="002060"/>
                </a:solidFill>
                <a:latin typeface="Times New Roman" panose="02020603050405020304" pitchFamily="18" charset="0"/>
                <a:cs typeface="Times New Roman" panose="02020603050405020304" pitchFamily="18" charset="0"/>
              </a:rPr>
              <a:t>V</a:t>
            </a:r>
            <a:r>
              <a:rPr lang="EN-US" altLang="en-US" sz="5000" dirty="0">
                <a:solidFill>
                  <a:srgbClr val="002060"/>
                </a:solidFill>
                <a:latin typeface="Times New Roman" panose="02020603050405020304" pitchFamily="18" charset="0"/>
                <a:cs typeface="Times New Roman" panose="02020603050405020304" pitchFamily="18" charset="0"/>
              </a:rPr>
              <a:t>alence </a:t>
            </a:r>
            <a:r>
              <a:rPr lang="EN-US" altLang="en-US" sz="5000" u="sng" dirty="0">
                <a:solidFill>
                  <a:srgbClr val="002060"/>
                </a:solidFill>
                <a:latin typeface="Times New Roman" panose="02020603050405020304" pitchFamily="18" charset="0"/>
                <a:cs typeface="Times New Roman" panose="02020603050405020304" pitchFamily="18" charset="0"/>
              </a:rPr>
              <a:t>S</a:t>
            </a:r>
            <a:r>
              <a:rPr lang="EN-US" altLang="en-US" sz="5000" dirty="0">
                <a:solidFill>
                  <a:srgbClr val="002060"/>
                </a:solidFill>
                <a:latin typeface="Times New Roman" panose="02020603050405020304" pitchFamily="18" charset="0"/>
                <a:cs typeface="Times New Roman" panose="02020603050405020304" pitchFamily="18" charset="0"/>
              </a:rPr>
              <a:t>hell </a:t>
            </a:r>
            <a:r>
              <a:rPr lang="EN-US" altLang="en-US" sz="5000" u="sng" dirty="0">
                <a:solidFill>
                  <a:srgbClr val="002060"/>
                </a:solidFill>
                <a:latin typeface="Times New Roman" panose="02020603050405020304" pitchFamily="18" charset="0"/>
                <a:cs typeface="Times New Roman" panose="02020603050405020304" pitchFamily="18" charset="0"/>
              </a:rPr>
              <a:t>E</a:t>
            </a:r>
            <a:r>
              <a:rPr lang="EN-US" altLang="en-US" sz="5000" dirty="0">
                <a:solidFill>
                  <a:srgbClr val="002060"/>
                </a:solidFill>
                <a:latin typeface="Times New Roman" panose="02020603050405020304" pitchFamily="18" charset="0"/>
                <a:cs typeface="Times New Roman" panose="02020603050405020304" pitchFamily="18" charset="0"/>
              </a:rPr>
              <a:t>lectron </a:t>
            </a:r>
            <a:r>
              <a:rPr lang="EN-US" altLang="en-US" sz="5000" u="sng" dirty="0">
                <a:solidFill>
                  <a:srgbClr val="002060"/>
                </a:solidFill>
                <a:latin typeface="Times New Roman" panose="02020603050405020304" pitchFamily="18" charset="0"/>
                <a:cs typeface="Times New Roman" panose="02020603050405020304" pitchFamily="18" charset="0"/>
              </a:rPr>
              <a:t>P</a:t>
            </a:r>
            <a:r>
              <a:rPr lang="EN-US" altLang="en-US" sz="5000" dirty="0">
                <a:solidFill>
                  <a:srgbClr val="002060"/>
                </a:solidFill>
                <a:latin typeface="Times New Roman" panose="02020603050405020304" pitchFamily="18" charset="0"/>
                <a:cs typeface="Times New Roman" panose="02020603050405020304" pitchFamily="18" charset="0"/>
              </a:rPr>
              <a:t>air </a:t>
            </a:r>
            <a:r>
              <a:rPr lang="EN-US" altLang="en-US" sz="5000" u="sng" dirty="0">
                <a:solidFill>
                  <a:srgbClr val="002060"/>
                </a:solidFill>
                <a:latin typeface="Times New Roman" panose="02020603050405020304" pitchFamily="18" charset="0"/>
                <a:cs typeface="Times New Roman" panose="02020603050405020304" pitchFamily="18" charset="0"/>
              </a:rPr>
              <a:t>R</a:t>
            </a:r>
            <a:r>
              <a:rPr lang="EN-US" altLang="en-US" sz="5000" dirty="0">
                <a:solidFill>
                  <a:srgbClr val="002060"/>
                </a:solidFill>
                <a:latin typeface="Times New Roman" panose="02020603050405020304" pitchFamily="18" charset="0"/>
                <a:cs typeface="Times New Roman" panose="02020603050405020304" pitchFamily="18" charset="0"/>
              </a:rPr>
              <a:t>epulsion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700" y="3522663"/>
            <a:ext cx="32385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5" name="Rectangle 4"/>
          <p:cNvSpPr>
            <a:spLocks noChangeArrowheads="1"/>
          </p:cNvSpPr>
          <p:nvPr/>
        </p:nvSpPr>
        <p:spPr bwMode="auto">
          <a:xfrm>
            <a:off x="533400" y="457200"/>
            <a:ext cx="80010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800">
                <a:solidFill>
                  <a:srgbClr val="002060"/>
                </a:solidFill>
                <a:latin typeface="Times New Roman" panose="02020603050405020304" pitchFamily="18" charset="0"/>
                <a:cs typeface="Times New Roman" panose="02020603050405020304" pitchFamily="18" charset="0"/>
              </a:rPr>
              <a:t>Trigonal pyramidal</a:t>
            </a:r>
            <a:r>
              <a:rPr lang="en-US" altLang="en-US" sz="2800" b="0">
                <a:solidFill>
                  <a:srgbClr val="002060"/>
                </a:solidFill>
                <a:latin typeface="Times New Roman" panose="02020603050405020304" pitchFamily="18" charset="0"/>
                <a:cs typeface="Times New Roman" panose="02020603050405020304" pitchFamily="18" charset="0"/>
              </a:rPr>
              <a:t>:  It's like a tetrahedral molecule, except flatter.  It looks kind of like a squished pyramid because one of the atoms in the pyramid is replaced with a lone pair.  Bond angles are 107.5 degrees (it's less than tetrahedral molecules because the lone pair shoves the other atoms closer to each other).</a:t>
            </a:r>
          </a:p>
        </p:txBody>
      </p:sp>
      <p:sp>
        <p:nvSpPr>
          <p:cNvPr id="6" name="Rectangle 2"/>
          <p:cNvSpPr>
            <a:spLocks noGrp="1" noChangeArrowheads="1"/>
          </p:cNvSpPr>
          <p:nvPr>
            <p:ph type="title"/>
          </p:nvPr>
        </p:nvSpPr>
        <p:spPr>
          <a:xfrm>
            <a:off x="455613" y="-231775"/>
            <a:ext cx="8226425" cy="1143000"/>
          </a:xfrm>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762000" y="685800"/>
            <a:ext cx="7696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800">
                <a:solidFill>
                  <a:srgbClr val="002060"/>
                </a:solidFill>
                <a:latin typeface="Times New Roman" panose="02020603050405020304" pitchFamily="18" charset="0"/>
                <a:cs typeface="Times New Roman" panose="02020603050405020304" pitchFamily="18" charset="0"/>
              </a:rPr>
              <a:t>Trigonal planar</a:t>
            </a:r>
            <a:r>
              <a:rPr lang="en-US" altLang="en-US" sz="2800" b="0">
                <a:solidFill>
                  <a:srgbClr val="002060"/>
                </a:solidFill>
                <a:latin typeface="Times New Roman" panose="02020603050405020304" pitchFamily="18" charset="0"/>
                <a:cs typeface="Times New Roman" panose="02020603050405020304" pitchFamily="18" charset="0"/>
              </a:rPr>
              <a:t>:  It looks like the hood ornament of a Mercedes automobile, or like a peace sign with that bottom-most line gone.  The bond angles are 120 degrees.</a:t>
            </a:r>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713" y="3435350"/>
            <a:ext cx="3544887" cy="2605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a:spLocks noGrp="1" noChangeArrowheads="1"/>
          </p:cNvSpPr>
          <p:nvPr>
            <p:ph type="title"/>
          </p:nvPr>
        </p:nvSpPr>
        <p:spPr>
          <a:xfrm>
            <a:off x="455613" y="-231775"/>
            <a:ext cx="8226425" cy="1143000"/>
          </a:xfrm>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938213" y="1289050"/>
            <a:ext cx="7315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800">
                <a:solidFill>
                  <a:srgbClr val="002060"/>
                </a:solidFill>
                <a:latin typeface="Times New Roman" panose="02020603050405020304" pitchFamily="18" charset="0"/>
                <a:cs typeface="Times New Roman" panose="02020603050405020304" pitchFamily="18" charset="0"/>
              </a:rPr>
              <a:t>Bent</a:t>
            </a:r>
            <a:r>
              <a:rPr lang="en-US" altLang="en-US" sz="2800" b="0">
                <a:solidFill>
                  <a:srgbClr val="002060"/>
                </a:solidFill>
                <a:latin typeface="Times New Roman" panose="02020603050405020304" pitchFamily="18" charset="0"/>
                <a:cs typeface="Times New Roman" panose="02020603050405020304" pitchFamily="18" charset="0"/>
              </a:rPr>
              <a:t>:  They look, well, bent.  Bond angles can be either 118 degrees for molecules with one lone pair or 104.5 degrees for molecules with two lone pairs.</a:t>
            </a:r>
          </a:p>
        </p:txBody>
      </p:sp>
      <p:pic>
        <p:nvPicPr>
          <p:cNvPr id="143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162300"/>
            <a:ext cx="3754438"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455613" y="-231775"/>
            <a:ext cx="8226425" cy="1143000"/>
          </a:xfrm>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890588" y="935038"/>
            <a:ext cx="735012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2800">
                <a:solidFill>
                  <a:srgbClr val="002060"/>
                </a:solidFill>
                <a:latin typeface="Times New Roman" panose="02020603050405020304" pitchFamily="18" charset="0"/>
                <a:cs typeface="Times New Roman" panose="02020603050405020304" pitchFamily="18" charset="0"/>
              </a:rPr>
              <a:t>Linear</a:t>
            </a:r>
            <a:r>
              <a:rPr lang="en-US" altLang="en-US" sz="2800" b="0">
                <a:solidFill>
                  <a:srgbClr val="002060"/>
                </a:solidFill>
                <a:latin typeface="Times New Roman" panose="02020603050405020304" pitchFamily="18" charset="0"/>
                <a:cs typeface="Times New Roman" panose="02020603050405020304" pitchFamily="18" charset="0"/>
              </a:rPr>
              <a:t>:  The atoms in the molecule are in a straight line.  This can be either because there are only two atoms in the molecule (in which case there is no bond angle, as there need to be three atoms to get a bond angle) or because the three atoms are lined up in a straight line (corresponding to a 180 degree bond angle).</a:t>
            </a: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4159250"/>
            <a:ext cx="5243513" cy="179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455613" y="-231775"/>
            <a:ext cx="8226425" cy="1143000"/>
          </a:xfrm>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BF</a:t>
            </a:r>
            <a:r>
              <a:rPr lang="en-US" altLang="en-US" sz="5000" baseline="-25000">
                <a:solidFill>
                  <a:srgbClr val="002060"/>
                </a:solidFill>
                <a:latin typeface="Times New Roman" panose="02020603050405020304" pitchFamily="18" charset="0"/>
                <a:cs typeface="Times New Roman" panose="02020603050405020304" pitchFamily="18" charset="0"/>
              </a:rPr>
              <a:t>3</a:t>
            </a:r>
            <a:endParaRPr lang="en-US" altLang="en-US" sz="5000">
              <a:solidFill>
                <a:srgbClr val="002060"/>
              </a:solidFill>
              <a:latin typeface="Times New Roman" panose="02020603050405020304" pitchFamily="18" charset="0"/>
              <a:cs typeface="Times New Roman" panose="02020603050405020304" pitchFamily="18" charset="0"/>
            </a:endParaRPr>
          </a:p>
        </p:txBody>
      </p:sp>
      <p:sp>
        <p:nvSpPr>
          <p:cNvPr id="19459" name="Rectangle 3"/>
          <p:cNvSpPr>
            <a:spLocks noGrp="1" noChangeArrowheads="1"/>
          </p:cNvSpPr>
          <p:nvPr>
            <p:ph type="body" idx="1"/>
          </p:nvPr>
        </p:nvSpPr>
        <p:spPr/>
        <p:txBody>
          <a:bodyPr/>
          <a:lstStyle/>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1) Central Atom?</a:t>
            </a:r>
          </a:p>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 			</a:t>
            </a:r>
            <a:r>
              <a:rPr lang="en-US" altLang="en-US" sz="480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4800">
                <a:solidFill>
                  <a:srgbClr val="002060"/>
                </a:solidFill>
                <a:latin typeface="Times New Roman" panose="02020603050405020304" pitchFamily="18" charset="0"/>
                <a:cs typeface="Times New Roman" panose="02020603050405020304" pitchFamily="18" charset="0"/>
              </a:rPr>
              <a:t>B (only 1 atom)</a:t>
            </a:r>
            <a:endParaRPr lang="en-US" altLang="en-US" sz="4800" baseline="-250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dissolve">
                                      <p:cBhvr>
                                        <p:cTn id="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BF</a:t>
            </a:r>
            <a:r>
              <a:rPr lang="en-US" altLang="en-US" sz="5000" baseline="-25000">
                <a:solidFill>
                  <a:srgbClr val="002060"/>
                </a:solidFill>
                <a:latin typeface="Times New Roman" panose="02020603050405020304" pitchFamily="18" charset="0"/>
                <a:cs typeface="Times New Roman" panose="02020603050405020304" pitchFamily="18" charset="0"/>
              </a:rPr>
              <a:t>3</a:t>
            </a:r>
          </a:p>
        </p:txBody>
      </p:sp>
      <p:sp>
        <p:nvSpPr>
          <p:cNvPr id="20483" name="Rectangle 3"/>
          <p:cNvSpPr>
            <a:spLocks noGrp="1" noChangeArrowheads="1"/>
          </p:cNvSpPr>
          <p:nvPr>
            <p:ph type="body" idx="1"/>
          </p:nvPr>
        </p:nvSpPr>
        <p:spPr/>
        <p:txBody>
          <a:bodyPr/>
          <a:lstStyle/>
          <a:p>
            <a:pPr marL="0" indent="0" eaLnBrk="1" hangingPunct="1">
              <a:buClr>
                <a:srgbClr val="002060"/>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2) Electron Dot?</a:t>
            </a:r>
          </a:p>
          <a:p>
            <a:pPr marL="0" indent="0" eaLnBrk="1" hangingPunct="1">
              <a:buClr>
                <a:srgbClr val="002060"/>
              </a:buClr>
              <a:buFont typeface="Wingdings" panose="05000000000000000000" pitchFamily="2" charset="2"/>
              <a:buNone/>
              <a:defRPr/>
            </a:pPr>
            <a:endParaRPr lang="en-US" altLang="en-US" sz="4800">
              <a:solidFill>
                <a:srgbClr val="002060"/>
              </a:solidFill>
              <a:latin typeface="Times New Roman" panose="02020603050405020304" pitchFamily="18" charset="0"/>
              <a:cs typeface="Times New Roman" panose="02020603050405020304" pitchFamily="18" charset="0"/>
            </a:endParaRPr>
          </a:p>
          <a:p>
            <a:pPr marL="0" indent="0" eaLnBrk="1" hangingPunct="1">
              <a:buClr>
                <a:srgbClr val="002060"/>
              </a:buClr>
              <a:buFont typeface="Wingdings" panose="05000000000000000000" pitchFamily="2" charset="2"/>
              <a:buNone/>
              <a:defRPr/>
            </a:pPr>
            <a:endParaRPr lang="en-US" altLang="en-US" sz="4800">
              <a:solidFill>
                <a:srgbClr val="002060"/>
              </a:solidFill>
              <a:latin typeface="Times New Roman" panose="02020603050405020304" pitchFamily="18" charset="0"/>
              <a:cs typeface="Times New Roman" panose="02020603050405020304" pitchFamily="18" charset="0"/>
            </a:endParaRPr>
          </a:p>
        </p:txBody>
      </p:sp>
      <p:sp>
        <p:nvSpPr>
          <p:cNvPr id="20507" name="Text Box 27"/>
          <p:cNvSpPr txBox="1">
            <a:spLocks noChangeArrowheads="1"/>
          </p:cNvSpPr>
          <p:nvPr/>
        </p:nvSpPr>
        <p:spPr bwMode="auto">
          <a:xfrm>
            <a:off x="5837238" y="2046288"/>
            <a:ext cx="3044825"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3800" b="0" dirty="0" smtClean="0">
                <a:solidFill>
                  <a:srgbClr val="002060"/>
                </a:solidFill>
                <a:latin typeface="Times New Roman" panose="02020603050405020304" pitchFamily="18" charset="0"/>
                <a:cs typeface="Times New Roman" panose="02020603050405020304" pitchFamily="18" charset="0"/>
              </a:rPr>
              <a:t>Remember </a:t>
            </a:r>
            <a:r>
              <a:rPr lang="en-US" altLang="en-US" sz="3800" b="0" dirty="0">
                <a:solidFill>
                  <a:srgbClr val="002060"/>
                </a:solidFill>
                <a:latin typeface="Times New Roman" panose="02020603050405020304" pitchFamily="18" charset="0"/>
                <a:cs typeface="Times New Roman" panose="02020603050405020304" pitchFamily="18" charset="0"/>
              </a:rPr>
              <a:t>that B violates the octet rule—this is an exception!</a:t>
            </a:r>
          </a:p>
        </p:txBody>
      </p:sp>
      <p:grpSp>
        <p:nvGrpSpPr>
          <p:cNvPr id="20523" name="Group 43"/>
          <p:cNvGrpSpPr>
            <a:grpSpLocks/>
          </p:cNvGrpSpPr>
          <p:nvPr/>
        </p:nvGrpSpPr>
        <p:grpSpPr bwMode="auto">
          <a:xfrm>
            <a:off x="2141538" y="2801938"/>
            <a:ext cx="2781300" cy="1616075"/>
            <a:chOff x="1349" y="1765"/>
            <a:chExt cx="1752" cy="1018"/>
          </a:xfrm>
        </p:grpSpPr>
        <p:sp>
          <p:nvSpPr>
            <p:cNvPr id="17417" name="Text Box 5"/>
            <p:cNvSpPr txBox="1">
              <a:spLocks noChangeArrowheads="1"/>
            </p:cNvSpPr>
            <p:nvPr/>
          </p:nvSpPr>
          <p:spPr bwMode="auto">
            <a:xfrm>
              <a:off x="1464" y="1765"/>
              <a:ext cx="1637"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F   B   F  	F</a:t>
              </a:r>
            </a:p>
          </p:txBody>
        </p:sp>
        <p:grpSp>
          <p:nvGrpSpPr>
            <p:cNvPr id="17418" name="Group 42"/>
            <p:cNvGrpSpPr>
              <a:grpSpLocks/>
            </p:cNvGrpSpPr>
            <p:nvPr/>
          </p:nvGrpSpPr>
          <p:grpSpPr bwMode="auto">
            <a:xfrm>
              <a:off x="1349" y="1770"/>
              <a:ext cx="1748" cy="975"/>
              <a:chOff x="1349" y="1770"/>
              <a:chExt cx="1748" cy="975"/>
            </a:xfrm>
          </p:grpSpPr>
          <p:sp>
            <p:nvSpPr>
              <p:cNvPr id="17419" name="Oval 13"/>
              <p:cNvSpPr>
                <a:spLocks noChangeArrowheads="1"/>
              </p:cNvSpPr>
              <p:nvPr/>
            </p:nvSpPr>
            <p:spPr bwMode="auto">
              <a:xfrm>
                <a:off x="2104" y="2689"/>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0" name="Oval 14"/>
              <p:cNvSpPr>
                <a:spLocks noChangeArrowheads="1"/>
              </p:cNvSpPr>
              <p:nvPr/>
            </p:nvSpPr>
            <p:spPr bwMode="auto">
              <a:xfrm>
                <a:off x="2236" y="268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1" name="Oval 15"/>
              <p:cNvSpPr>
                <a:spLocks noChangeArrowheads="1"/>
              </p:cNvSpPr>
              <p:nvPr/>
            </p:nvSpPr>
            <p:spPr bwMode="auto">
              <a:xfrm>
                <a:off x="2703" y="221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2" name="Oval 16"/>
              <p:cNvSpPr>
                <a:spLocks noChangeArrowheads="1"/>
              </p:cNvSpPr>
              <p:nvPr/>
            </p:nvSpPr>
            <p:spPr bwMode="auto">
              <a:xfrm>
                <a:off x="2835" y="221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3" name="Oval 17"/>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4" name="Oval 18"/>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5" name="Oval 19"/>
              <p:cNvSpPr>
                <a:spLocks noChangeArrowheads="1"/>
              </p:cNvSpPr>
              <p:nvPr/>
            </p:nvSpPr>
            <p:spPr bwMode="auto">
              <a:xfrm>
                <a:off x="1570" y="178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6" name="Oval 20"/>
              <p:cNvSpPr>
                <a:spLocks noChangeArrowheads="1"/>
              </p:cNvSpPr>
              <p:nvPr/>
            </p:nvSpPr>
            <p:spPr bwMode="auto">
              <a:xfrm>
                <a:off x="1702" y="178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7" name="Oval 21"/>
              <p:cNvSpPr>
                <a:spLocks noChangeArrowheads="1"/>
              </p:cNvSpPr>
              <p:nvPr/>
            </p:nvSpPr>
            <p:spPr bwMode="auto">
              <a:xfrm>
                <a:off x="1566" y="2241"/>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8" name="Oval 22"/>
              <p:cNvSpPr>
                <a:spLocks noChangeArrowheads="1"/>
              </p:cNvSpPr>
              <p:nvPr/>
            </p:nvSpPr>
            <p:spPr bwMode="auto">
              <a:xfrm>
                <a:off x="1698" y="2237"/>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29" name="Oval 23"/>
              <p:cNvSpPr>
                <a:spLocks noChangeArrowheads="1"/>
              </p:cNvSpPr>
              <p:nvPr/>
            </p:nvSpPr>
            <p:spPr bwMode="auto">
              <a:xfrm>
                <a:off x="3036" y="198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0" name="Oval 24"/>
              <p:cNvSpPr>
                <a:spLocks noChangeArrowheads="1"/>
              </p:cNvSpPr>
              <p:nvPr/>
            </p:nvSpPr>
            <p:spPr bwMode="auto">
              <a:xfrm>
                <a:off x="3041" y="2089"/>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1" name="Oval 25"/>
              <p:cNvSpPr>
                <a:spLocks noChangeArrowheads="1"/>
              </p:cNvSpPr>
              <p:nvPr/>
            </p:nvSpPr>
            <p:spPr bwMode="auto">
              <a:xfrm>
                <a:off x="1349" y="19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2" name="Oval 26"/>
              <p:cNvSpPr>
                <a:spLocks noChangeArrowheads="1"/>
              </p:cNvSpPr>
              <p:nvPr/>
            </p:nvSpPr>
            <p:spPr bwMode="auto">
              <a:xfrm>
                <a:off x="1354" y="207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3" name="Oval 28"/>
              <p:cNvSpPr>
                <a:spLocks noChangeArrowheads="1"/>
              </p:cNvSpPr>
              <p:nvPr/>
            </p:nvSpPr>
            <p:spPr bwMode="auto">
              <a:xfrm>
                <a:off x="2405" y="2432"/>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4" name="Oval 29"/>
              <p:cNvSpPr>
                <a:spLocks noChangeArrowheads="1"/>
              </p:cNvSpPr>
              <p:nvPr/>
            </p:nvSpPr>
            <p:spPr bwMode="auto">
              <a:xfrm>
                <a:off x="2410" y="2537"/>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5" name="Oval 30"/>
              <p:cNvSpPr>
                <a:spLocks noChangeArrowheads="1"/>
              </p:cNvSpPr>
              <p:nvPr/>
            </p:nvSpPr>
            <p:spPr bwMode="auto">
              <a:xfrm>
                <a:off x="1934" y="241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7436" name="Oval 31"/>
              <p:cNvSpPr>
                <a:spLocks noChangeArrowheads="1"/>
              </p:cNvSpPr>
              <p:nvPr/>
            </p:nvSpPr>
            <p:spPr bwMode="auto">
              <a:xfrm>
                <a:off x="1939" y="2523"/>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grpSp>
      </p:grpSp>
      <p:sp>
        <p:nvSpPr>
          <p:cNvPr id="17414" name="Line 20"/>
          <p:cNvSpPr>
            <a:spLocks noChangeShapeType="1"/>
          </p:cNvSpPr>
          <p:nvPr/>
        </p:nvSpPr>
        <p:spPr bwMode="auto">
          <a:xfrm>
            <a:off x="3549650" y="3487738"/>
            <a:ext cx="0" cy="27463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Line 20"/>
          <p:cNvSpPr>
            <a:spLocks noChangeShapeType="1"/>
          </p:cNvSpPr>
          <p:nvPr/>
        </p:nvSpPr>
        <p:spPr bwMode="auto">
          <a:xfrm flipH="1">
            <a:off x="3817938" y="3282950"/>
            <a:ext cx="3603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20"/>
          <p:cNvSpPr>
            <a:spLocks noChangeShapeType="1"/>
          </p:cNvSpPr>
          <p:nvPr/>
        </p:nvSpPr>
        <p:spPr bwMode="auto">
          <a:xfrm flipH="1">
            <a:off x="2790825" y="3282950"/>
            <a:ext cx="433388"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23"/>
                                        </p:tgtEl>
                                        <p:attrNameLst>
                                          <p:attrName>style.visibility</p:attrName>
                                        </p:attrNameLst>
                                      </p:cBhvr>
                                      <p:to>
                                        <p:strVal val="visible"/>
                                      </p:to>
                                    </p:set>
                                    <p:animEffect transition="in" filter="dissolve">
                                      <p:cBhvr>
                                        <p:cTn id="7" dur="500"/>
                                        <p:tgtEl>
                                          <p:spTgt spid="205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07"/>
                                        </p:tgtEl>
                                        <p:attrNameLst>
                                          <p:attrName>style.visibility</p:attrName>
                                        </p:attrNameLst>
                                      </p:cBhvr>
                                      <p:to>
                                        <p:strVal val="visible"/>
                                      </p:to>
                                    </p:set>
                                    <p:animEffect transition="in" filter="dissolve">
                                      <p:cBhvr>
                                        <p:cTn id="12" dur="500"/>
                                        <p:tgtEl>
                                          <p:spTgt spid="20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BF</a:t>
            </a:r>
            <a:r>
              <a:rPr lang="en-US" altLang="en-US" sz="5000" baseline="-25000">
                <a:solidFill>
                  <a:srgbClr val="002060"/>
                </a:solidFill>
                <a:latin typeface="Times New Roman" panose="02020603050405020304" pitchFamily="18" charset="0"/>
                <a:cs typeface="Times New Roman" panose="02020603050405020304" pitchFamily="18" charset="0"/>
              </a:rPr>
              <a:t>3</a:t>
            </a:r>
          </a:p>
        </p:txBody>
      </p:sp>
      <p:sp>
        <p:nvSpPr>
          <p:cNvPr id="22531" name="Rectangle 3"/>
          <p:cNvSpPr>
            <a:spLocks noGrp="1" noChangeArrowheads="1"/>
          </p:cNvSpPr>
          <p:nvPr>
            <p:ph type="body" idx="1"/>
          </p:nvPr>
        </p:nvSpPr>
        <p:spPr>
          <a:xfrm>
            <a:off x="455613" y="1427163"/>
            <a:ext cx="8356600" cy="4497387"/>
          </a:xfrm>
        </p:spPr>
        <p:txBody>
          <a:bodyPr/>
          <a:lstStyle/>
          <a:p>
            <a:pPr marL="0" indent="0" eaLnBrk="1" hangingPunct="1">
              <a:buClr>
                <a:schemeClr val="tx1"/>
              </a:buClr>
              <a:buNone/>
              <a:defRPr/>
            </a:pPr>
            <a:r>
              <a:rPr lang="en-US" altLang="en-US" sz="4800" dirty="0" smtClean="0">
                <a:solidFill>
                  <a:srgbClr val="002060"/>
                </a:solidFill>
                <a:latin typeface="Times New Roman" panose="02020603050405020304" pitchFamily="18" charset="0"/>
                <a:cs typeface="Times New Roman" panose="02020603050405020304" pitchFamily="18" charset="0"/>
              </a:rPr>
              <a:t>3) </a:t>
            </a:r>
            <a:r>
              <a:rPr lang="en-US" altLang="en-US" sz="4800" dirty="0">
                <a:solidFill>
                  <a:srgbClr val="002060"/>
                </a:solidFill>
                <a:latin typeface="Times New Roman" panose="02020603050405020304" pitchFamily="18" charset="0"/>
                <a:cs typeface="Times New Roman" panose="02020603050405020304" pitchFamily="18" charset="0"/>
              </a:rPr>
              <a:t>Electronic Geometry? </a:t>
            </a:r>
            <a:endParaRPr lang="en-US" altLang="en-US" sz="4800" dirty="0" smtClean="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altLang="en-US" sz="4800" dirty="0" smtClean="0">
                <a:solidFill>
                  <a:srgbClr val="002060"/>
                </a:solidFill>
                <a:latin typeface="Times New Roman" panose="02020603050405020304" pitchFamily="18" charset="0"/>
                <a:cs typeface="Times New Roman" panose="02020603050405020304" pitchFamily="18" charset="0"/>
              </a:rPr>
              <a:t>Steric </a:t>
            </a:r>
            <a:r>
              <a:rPr lang="en-US" altLang="en-US" sz="4800" dirty="0">
                <a:solidFill>
                  <a:srgbClr val="002060"/>
                </a:solidFill>
                <a:latin typeface="Times New Roman" panose="02020603050405020304" pitchFamily="18" charset="0"/>
                <a:cs typeface="Times New Roman" panose="02020603050405020304" pitchFamily="18" charset="0"/>
              </a:rPr>
              <a:t>number?</a:t>
            </a:r>
          </a:p>
          <a:p>
            <a:pPr marL="0" indent="0" eaLnBrk="1" hangingPunct="1">
              <a:buClr>
                <a:schemeClr val="tx1"/>
              </a:buClr>
              <a:buFont typeface="Wingdings" panose="05000000000000000000" pitchFamily="2" charset="2"/>
              <a:buNone/>
              <a:defRPr/>
            </a:pPr>
            <a:r>
              <a:rPr lang="en-US" altLang="en-US" sz="4800" dirty="0" smtClean="0">
                <a:solidFill>
                  <a:srgbClr val="002060"/>
                </a:solidFill>
                <a:latin typeface="Times New Roman" panose="02020603050405020304" pitchFamily="18" charset="0"/>
                <a:cs typeface="Times New Roman" panose="02020603050405020304" pitchFamily="18" charset="0"/>
              </a:rPr>
              <a:t>  </a:t>
            </a:r>
            <a:r>
              <a:rPr lang="en-US" altLang="en-US" sz="4800" dirty="0">
                <a:solidFill>
                  <a:srgbClr val="002060"/>
                </a:solidFill>
                <a:latin typeface="Times New Roman" panose="02020603050405020304" pitchFamily="18" charset="0"/>
                <a:cs typeface="Times New Roman" panose="02020603050405020304" pitchFamily="18" charset="0"/>
              </a:rPr>
              <a:t>	T</a:t>
            </a:r>
            <a:r>
              <a:rPr lang="en-US" altLang="en-US" sz="4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rigonal Planar</a:t>
            </a:r>
            <a:r>
              <a:rPr lang="en-US" altLang="en-US" sz="4800" dirty="0">
                <a:solidFill>
                  <a:srgbClr val="002060"/>
                </a:solidFill>
                <a:latin typeface="Times New Roman" panose="02020603050405020304" pitchFamily="18" charset="0"/>
                <a:cs typeface="Times New Roman" panose="02020603050405020304" pitchFamily="18" charset="0"/>
              </a:rPr>
              <a:t> </a:t>
            </a:r>
            <a:endParaRPr lang="en-US" altLang="en-US" sz="4800" baseline="-25000" dirty="0">
              <a:solidFill>
                <a:srgbClr val="002060"/>
              </a:solidFill>
              <a:latin typeface="Times New Roman" panose="02020603050405020304" pitchFamily="18" charset="0"/>
              <a:cs typeface="Times New Roman" panose="02020603050405020304" pitchFamily="18" charset="0"/>
            </a:endParaRPr>
          </a:p>
        </p:txBody>
      </p:sp>
      <p:grpSp>
        <p:nvGrpSpPr>
          <p:cNvPr id="10" name="Group 43"/>
          <p:cNvGrpSpPr>
            <a:grpSpLocks/>
          </p:cNvGrpSpPr>
          <p:nvPr/>
        </p:nvGrpSpPr>
        <p:grpSpPr bwMode="auto">
          <a:xfrm>
            <a:off x="5705475" y="4748213"/>
            <a:ext cx="2781300" cy="1616075"/>
            <a:chOff x="1349" y="1765"/>
            <a:chExt cx="1752" cy="1018"/>
          </a:xfrm>
        </p:grpSpPr>
        <p:sp>
          <p:nvSpPr>
            <p:cNvPr id="19464" name="Text Box 5"/>
            <p:cNvSpPr txBox="1">
              <a:spLocks noChangeArrowheads="1"/>
            </p:cNvSpPr>
            <p:nvPr/>
          </p:nvSpPr>
          <p:spPr bwMode="auto">
            <a:xfrm>
              <a:off x="1464" y="1765"/>
              <a:ext cx="1637"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F   B   F  	F</a:t>
              </a:r>
            </a:p>
          </p:txBody>
        </p:sp>
        <p:grpSp>
          <p:nvGrpSpPr>
            <p:cNvPr id="19465" name="Group 42"/>
            <p:cNvGrpSpPr>
              <a:grpSpLocks/>
            </p:cNvGrpSpPr>
            <p:nvPr/>
          </p:nvGrpSpPr>
          <p:grpSpPr bwMode="auto">
            <a:xfrm>
              <a:off x="1349" y="1770"/>
              <a:ext cx="1748" cy="975"/>
              <a:chOff x="1349" y="1770"/>
              <a:chExt cx="1748" cy="975"/>
            </a:xfrm>
          </p:grpSpPr>
          <p:sp>
            <p:nvSpPr>
              <p:cNvPr id="19466" name="Oval 13"/>
              <p:cNvSpPr>
                <a:spLocks noChangeArrowheads="1"/>
              </p:cNvSpPr>
              <p:nvPr/>
            </p:nvSpPr>
            <p:spPr bwMode="auto">
              <a:xfrm>
                <a:off x="2104" y="2689"/>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67" name="Oval 14"/>
              <p:cNvSpPr>
                <a:spLocks noChangeArrowheads="1"/>
              </p:cNvSpPr>
              <p:nvPr/>
            </p:nvSpPr>
            <p:spPr bwMode="auto">
              <a:xfrm>
                <a:off x="2236" y="268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68" name="Oval 15"/>
              <p:cNvSpPr>
                <a:spLocks noChangeArrowheads="1"/>
              </p:cNvSpPr>
              <p:nvPr/>
            </p:nvSpPr>
            <p:spPr bwMode="auto">
              <a:xfrm>
                <a:off x="2703" y="221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69" name="Oval 16"/>
              <p:cNvSpPr>
                <a:spLocks noChangeArrowheads="1"/>
              </p:cNvSpPr>
              <p:nvPr/>
            </p:nvSpPr>
            <p:spPr bwMode="auto">
              <a:xfrm>
                <a:off x="2835" y="221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0" name="Oval 17"/>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1" name="Oval 18"/>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2" name="Oval 19"/>
              <p:cNvSpPr>
                <a:spLocks noChangeArrowheads="1"/>
              </p:cNvSpPr>
              <p:nvPr/>
            </p:nvSpPr>
            <p:spPr bwMode="auto">
              <a:xfrm>
                <a:off x="1570" y="178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3" name="Oval 20"/>
              <p:cNvSpPr>
                <a:spLocks noChangeArrowheads="1"/>
              </p:cNvSpPr>
              <p:nvPr/>
            </p:nvSpPr>
            <p:spPr bwMode="auto">
              <a:xfrm>
                <a:off x="1702" y="178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4" name="Oval 21"/>
              <p:cNvSpPr>
                <a:spLocks noChangeArrowheads="1"/>
              </p:cNvSpPr>
              <p:nvPr/>
            </p:nvSpPr>
            <p:spPr bwMode="auto">
              <a:xfrm>
                <a:off x="1566" y="2241"/>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5" name="Oval 22"/>
              <p:cNvSpPr>
                <a:spLocks noChangeArrowheads="1"/>
              </p:cNvSpPr>
              <p:nvPr/>
            </p:nvSpPr>
            <p:spPr bwMode="auto">
              <a:xfrm>
                <a:off x="1698" y="2237"/>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6" name="Oval 23"/>
              <p:cNvSpPr>
                <a:spLocks noChangeArrowheads="1"/>
              </p:cNvSpPr>
              <p:nvPr/>
            </p:nvSpPr>
            <p:spPr bwMode="auto">
              <a:xfrm>
                <a:off x="3036" y="198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7" name="Oval 24"/>
              <p:cNvSpPr>
                <a:spLocks noChangeArrowheads="1"/>
              </p:cNvSpPr>
              <p:nvPr/>
            </p:nvSpPr>
            <p:spPr bwMode="auto">
              <a:xfrm>
                <a:off x="3041" y="2089"/>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8" name="Oval 25"/>
              <p:cNvSpPr>
                <a:spLocks noChangeArrowheads="1"/>
              </p:cNvSpPr>
              <p:nvPr/>
            </p:nvSpPr>
            <p:spPr bwMode="auto">
              <a:xfrm>
                <a:off x="1349" y="19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79" name="Oval 26"/>
              <p:cNvSpPr>
                <a:spLocks noChangeArrowheads="1"/>
              </p:cNvSpPr>
              <p:nvPr/>
            </p:nvSpPr>
            <p:spPr bwMode="auto">
              <a:xfrm>
                <a:off x="1354" y="207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80" name="Oval 28"/>
              <p:cNvSpPr>
                <a:spLocks noChangeArrowheads="1"/>
              </p:cNvSpPr>
              <p:nvPr/>
            </p:nvSpPr>
            <p:spPr bwMode="auto">
              <a:xfrm>
                <a:off x="2405" y="2432"/>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81" name="Oval 29"/>
              <p:cNvSpPr>
                <a:spLocks noChangeArrowheads="1"/>
              </p:cNvSpPr>
              <p:nvPr/>
            </p:nvSpPr>
            <p:spPr bwMode="auto">
              <a:xfrm>
                <a:off x="2410" y="2537"/>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82" name="Oval 30"/>
              <p:cNvSpPr>
                <a:spLocks noChangeArrowheads="1"/>
              </p:cNvSpPr>
              <p:nvPr/>
            </p:nvSpPr>
            <p:spPr bwMode="auto">
              <a:xfrm>
                <a:off x="1934" y="2418"/>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19483" name="Oval 31"/>
              <p:cNvSpPr>
                <a:spLocks noChangeArrowheads="1"/>
              </p:cNvSpPr>
              <p:nvPr/>
            </p:nvSpPr>
            <p:spPr bwMode="auto">
              <a:xfrm>
                <a:off x="1939" y="2523"/>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grpSp>
      </p:grpSp>
      <p:sp>
        <p:nvSpPr>
          <p:cNvPr id="19461" name="Line 20"/>
          <p:cNvSpPr>
            <a:spLocks noChangeShapeType="1"/>
          </p:cNvSpPr>
          <p:nvPr/>
        </p:nvSpPr>
        <p:spPr bwMode="auto">
          <a:xfrm>
            <a:off x="7113588" y="5434013"/>
            <a:ext cx="0" cy="27463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Line 20"/>
          <p:cNvSpPr>
            <a:spLocks noChangeShapeType="1"/>
          </p:cNvSpPr>
          <p:nvPr/>
        </p:nvSpPr>
        <p:spPr bwMode="auto">
          <a:xfrm flipH="1">
            <a:off x="7381875" y="5229225"/>
            <a:ext cx="358775"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3" name="Line 20"/>
          <p:cNvSpPr>
            <a:spLocks noChangeShapeType="1"/>
          </p:cNvSpPr>
          <p:nvPr/>
        </p:nvSpPr>
        <p:spPr bwMode="auto">
          <a:xfrm flipH="1">
            <a:off x="6354763" y="5229225"/>
            <a:ext cx="4333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BF</a:t>
            </a:r>
            <a:r>
              <a:rPr lang="en-US" altLang="en-US" sz="5000" baseline="-25000">
                <a:solidFill>
                  <a:srgbClr val="002060"/>
                </a:solidFill>
                <a:latin typeface="Times New Roman" panose="02020603050405020304" pitchFamily="18" charset="0"/>
                <a:cs typeface="Times New Roman" panose="02020603050405020304" pitchFamily="18" charset="0"/>
              </a:rPr>
              <a:t>3</a:t>
            </a:r>
          </a:p>
        </p:txBody>
      </p:sp>
      <p:sp>
        <p:nvSpPr>
          <p:cNvPr id="21507" name="Rectangle 3"/>
          <p:cNvSpPr>
            <a:spLocks noGrp="1" noChangeArrowheads="1"/>
          </p:cNvSpPr>
          <p:nvPr>
            <p:ph type="body" idx="1"/>
          </p:nvPr>
        </p:nvSpPr>
        <p:spPr/>
        <p:txBody>
          <a:bodyPr/>
          <a:lstStyle/>
          <a:p>
            <a:pPr marL="0" indent="0" eaLnBrk="1" hangingPunct="1">
              <a:buClr>
                <a:srgbClr val="002060"/>
              </a:buClr>
              <a:buFont typeface="Wingdings" panose="05000000000000000000" pitchFamily="2" charset="2"/>
              <a:buNone/>
              <a:defRPr/>
            </a:pPr>
            <a:r>
              <a:rPr lang="en-US" altLang="en-US" sz="4400" dirty="0" smtClean="0">
                <a:solidFill>
                  <a:srgbClr val="002060"/>
                </a:solidFill>
                <a:latin typeface="Times New Roman" panose="02020603050405020304" pitchFamily="18" charset="0"/>
                <a:cs typeface="Times New Roman" panose="02020603050405020304" pitchFamily="18" charset="0"/>
              </a:rPr>
              <a:t>4) </a:t>
            </a:r>
            <a:r>
              <a:rPr lang="en-US" altLang="en-US" sz="4400" dirty="0">
                <a:solidFill>
                  <a:srgbClr val="002060"/>
                </a:solidFill>
                <a:latin typeface="Times New Roman" panose="02020603050405020304" pitchFamily="18" charset="0"/>
                <a:cs typeface="Times New Roman" panose="02020603050405020304" pitchFamily="18" charset="0"/>
              </a:rPr>
              <a:t>Molecular Geometry?  Hint: What is the furthest apart you can spread three atoms attached to a central atom?</a:t>
            </a:r>
          </a:p>
          <a:p>
            <a:pPr marL="0" indent="0" eaLnBrk="1" hangingPunct="1">
              <a:buClr>
                <a:srgbClr val="002060"/>
              </a:buClr>
              <a:buFont typeface="Wingdings" panose="05000000000000000000" pitchFamily="2" charset="2"/>
              <a:buNone/>
              <a:defRPr/>
            </a:pPr>
            <a:r>
              <a:rPr lang="en-US" altLang="en-US" sz="4400" dirty="0">
                <a:solidFill>
                  <a:srgbClr val="002060"/>
                </a:solidFill>
                <a:latin typeface="Times New Roman" panose="02020603050405020304" pitchFamily="18" charset="0"/>
                <a:cs typeface="Times New Roman" panose="02020603050405020304" pitchFamily="18" charset="0"/>
              </a:rPr>
              <a:t>	T</a:t>
            </a:r>
            <a:r>
              <a:rPr lang="en-US" altLang="en-US" sz="44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rigonal Planar</a:t>
            </a:r>
            <a:endParaRPr lang="en-US" altLang="en-US" sz="4400" baseline="-25000" dirty="0">
              <a:solidFill>
                <a:srgbClr val="002060"/>
              </a:solidFill>
              <a:latin typeface="Times New Roman" panose="02020603050405020304" pitchFamily="18" charset="0"/>
              <a:cs typeface="Times New Roman" panose="02020603050405020304" pitchFamily="18" charset="0"/>
            </a:endParaRPr>
          </a:p>
        </p:txBody>
      </p:sp>
      <p:pic>
        <p:nvPicPr>
          <p:cNvPr id="18436" name="Picture 9" descr="http://users.stlcc.edu/gkrishnan/vspr3.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997575" y="4246563"/>
            <a:ext cx="2987675"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10"/>
          <p:cNvSpPr txBox="1">
            <a:spLocks noChangeArrowheads="1"/>
          </p:cNvSpPr>
          <p:nvPr/>
        </p:nvSpPr>
        <p:spPr bwMode="auto">
          <a:xfrm>
            <a:off x="6986588" y="5534025"/>
            <a:ext cx="536575" cy="7318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200" b="0"/>
              <a:t>B</a:t>
            </a:r>
          </a:p>
        </p:txBody>
      </p:sp>
      <p:sp>
        <p:nvSpPr>
          <p:cNvPr id="18438" name="Text Box 12"/>
          <p:cNvSpPr txBox="1">
            <a:spLocks noChangeArrowheads="1"/>
          </p:cNvSpPr>
          <p:nvPr/>
        </p:nvSpPr>
        <p:spPr bwMode="auto">
          <a:xfrm>
            <a:off x="8126413" y="5948363"/>
            <a:ext cx="536575" cy="7318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200" b="0"/>
              <a:t>F</a:t>
            </a:r>
          </a:p>
        </p:txBody>
      </p:sp>
      <p:sp>
        <p:nvSpPr>
          <p:cNvPr id="18439" name="Text Box 13"/>
          <p:cNvSpPr txBox="1">
            <a:spLocks noChangeArrowheads="1"/>
          </p:cNvSpPr>
          <p:nvPr/>
        </p:nvSpPr>
        <p:spPr bwMode="auto">
          <a:xfrm>
            <a:off x="6958013" y="4302125"/>
            <a:ext cx="536575" cy="7318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200" b="0"/>
              <a:t>F</a:t>
            </a:r>
          </a:p>
        </p:txBody>
      </p:sp>
      <p:sp>
        <p:nvSpPr>
          <p:cNvPr id="18440" name="Text Box 14"/>
          <p:cNvSpPr txBox="1">
            <a:spLocks noChangeArrowheads="1"/>
          </p:cNvSpPr>
          <p:nvPr/>
        </p:nvSpPr>
        <p:spPr bwMode="auto">
          <a:xfrm>
            <a:off x="5927725" y="5942013"/>
            <a:ext cx="536575" cy="7318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200" b="0"/>
              <a:t>F</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CH</a:t>
            </a:r>
            <a:r>
              <a:rPr lang="en-US" altLang="en-US" sz="5000" baseline="-25000">
                <a:solidFill>
                  <a:srgbClr val="002060"/>
                </a:solidFill>
                <a:latin typeface="Times New Roman" panose="02020603050405020304" pitchFamily="18" charset="0"/>
                <a:cs typeface="Times New Roman" panose="02020603050405020304" pitchFamily="18" charset="0"/>
              </a:rPr>
              <a:t>4</a:t>
            </a:r>
            <a:endParaRPr lang="en-US" altLang="en-US" sz="5000">
              <a:solidFill>
                <a:srgbClr val="002060"/>
              </a:solidFill>
              <a:latin typeface="Times New Roman" panose="02020603050405020304" pitchFamily="18" charset="0"/>
              <a:cs typeface="Times New Roman" panose="02020603050405020304" pitchFamily="18" charset="0"/>
            </a:endParaRPr>
          </a:p>
        </p:txBody>
      </p:sp>
      <p:sp>
        <p:nvSpPr>
          <p:cNvPr id="23555" name="Rectangle 3"/>
          <p:cNvSpPr>
            <a:spLocks noGrp="1" noChangeArrowheads="1"/>
          </p:cNvSpPr>
          <p:nvPr>
            <p:ph type="body" idx="1"/>
          </p:nvPr>
        </p:nvSpPr>
        <p:spPr/>
        <p:txBody>
          <a:bodyPr/>
          <a:lstStyle/>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1) Central Atom?</a:t>
            </a:r>
          </a:p>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 			</a:t>
            </a:r>
            <a:r>
              <a:rPr lang="en-US" altLang="en-US" sz="480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4800">
                <a:solidFill>
                  <a:srgbClr val="002060"/>
                </a:solidFill>
                <a:latin typeface="Times New Roman" panose="02020603050405020304" pitchFamily="18" charset="0"/>
                <a:cs typeface="Times New Roman" panose="02020603050405020304" pitchFamily="18" charset="0"/>
              </a:rPr>
              <a:t>C (only 1 atom)</a:t>
            </a:r>
            <a:endParaRPr lang="en-US" altLang="en-US" sz="4800" baseline="-25000">
              <a:solidFill>
                <a:srgbClr val="00206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455613" y="3900488"/>
            <a:ext cx="8226425" cy="466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tx2"/>
              </a:buClr>
              <a:buSzPct val="115000"/>
              <a:buFont typeface="Wingdings" panose="05000000000000000000" pitchFamily="2" charset="2"/>
              <a:buChar char="§"/>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115000"/>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tx2"/>
              </a:buClr>
              <a:buSzPct val="115000"/>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Clr>
                <a:schemeClr val="tx1"/>
              </a:buClr>
              <a:buFont typeface="Wingdings" panose="05000000000000000000" pitchFamily="2" charset="2"/>
              <a:buNone/>
              <a:defRPr/>
            </a:pPr>
            <a:r>
              <a:rPr lang="en-US" altLang="en-US" sz="4800" b="0">
                <a:solidFill>
                  <a:srgbClr val="002060"/>
                </a:solidFill>
                <a:latin typeface="Times New Roman" panose="02020603050405020304" pitchFamily="18" charset="0"/>
                <a:cs typeface="Times New Roman" panose="02020603050405020304" pitchFamily="18" charset="0"/>
              </a:rPr>
              <a:t>2) Electron Dot?</a:t>
            </a:r>
          </a:p>
          <a:p>
            <a:pPr marL="0" indent="0" eaLnBrk="1" hangingPunct="1">
              <a:buClr>
                <a:schemeClr val="tx1"/>
              </a:buClr>
              <a:buFont typeface="Wingdings" panose="05000000000000000000" pitchFamily="2" charset="2"/>
              <a:buNone/>
              <a:defRPr/>
            </a:pPr>
            <a:endParaRPr lang="en-US" altLang="en-US" sz="4800" b="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endParaRPr lang="en-US" altLang="en-US" sz="4800" b="0">
              <a:solidFill>
                <a:srgbClr val="002060"/>
              </a:solidFill>
              <a:latin typeface="Times New Roman" panose="02020603050405020304" pitchFamily="18" charset="0"/>
              <a:cs typeface="Times New Roman" panose="02020603050405020304" pitchFamily="18" charset="0"/>
            </a:endParaRPr>
          </a:p>
        </p:txBody>
      </p:sp>
      <p:grpSp>
        <p:nvGrpSpPr>
          <p:cNvPr id="5" name="Group 48"/>
          <p:cNvGrpSpPr>
            <a:grpSpLocks/>
          </p:cNvGrpSpPr>
          <p:nvPr/>
        </p:nvGrpSpPr>
        <p:grpSpPr bwMode="auto">
          <a:xfrm>
            <a:off x="5700713" y="4025900"/>
            <a:ext cx="2600325" cy="2727325"/>
            <a:chOff x="3495" y="1171"/>
            <a:chExt cx="1638" cy="1655"/>
          </a:xfrm>
        </p:grpSpPr>
        <p:sp>
          <p:nvSpPr>
            <p:cNvPr id="20490" name="Text Box 49"/>
            <p:cNvSpPr txBox="1">
              <a:spLocks noChangeArrowheads="1"/>
            </p:cNvSpPr>
            <p:nvPr/>
          </p:nvSpPr>
          <p:spPr bwMode="auto">
            <a:xfrm>
              <a:off x="3495" y="1720"/>
              <a:ext cx="1638"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  C  H     </a:t>
              </a:r>
            </a:p>
          </p:txBody>
        </p:sp>
        <p:sp>
          <p:nvSpPr>
            <p:cNvPr id="20491" name="Text Box 59"/>
            <p:cNvSpPr txBox="1">
              <a:spLocks noChangeArrowheads="1"/>
            </p:cNvSpPr>
            <p:nvPr/>
          </p:nvSpPr>
          <p:spPr bwMode="auto">
            <a:xfrm>
              <a:off x="4012" y="1171"/>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sp>
          <p:nvSpPr>
            <p:cNvPr id="20492" name="Text Box 60"/>
            <p:cNvSpPr txBox="1">
              <a:spLocks noChangeArrowheads="1"/>
            </p:cNvSpPr>
            <p:nvPr/>
          </p:nvSpPr>
          <p:spPr bwMode="auto">
            <a:xfrm>
              <a:off x="4008" y="2288"/>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grpSp>
      <p:sp>
        <p:nvSpPr>
          <p:cNvPr id="20486" name="Line 20"/>
          <p:cNvSpPr>
            <a:spLocks noChangeShapeType="1"/>
          </p:cNvSpPr>
          <p:nvPr/>
        </p:nvSpPr>
        <p:spPr bwMode="auto">
          <a:xfrm>
            <a:off x="6996113" y="5703888"/>
            <a:ext cx="0" cy="27463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Line 20"/>
          <p:cNvSpPr>
            <a:spLocks noChangeShapeType="1"/>
          </p:cNvSpPr>
          <p:nvPr/>
        </p:nvSpPr>
        <p:spPr bwMode="auto">
          <a:xfrm flipH="1">
            <a:off x="7170738" y="5345113"/>
            <a:ext cx="2968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Line 20"/>
          <p:cNvSpPr>
            <a:spLocks noChangeShapeType="1"/>
          </p:cNvSpPr>
          <p:nvPr/>
        </p:nvSpPr>
        <p:spPr bwMode="auto">
          <a:xfrm flipH="1">
            <a:off x="6389688" y="5345113"/>
            <a:ext cx="2809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9" name="Line 20"/>
          <p:cNvSpPr>
            <a:spLocks noChangeShapeType="1"/>
          </p:cNvSpPr>
          <p:nvPr/>
        </p:nvSpPr>
        <p:spPr bwMode="auto">
          <a:xfrm>
            <a:off x="6961188" y="4778375"/>
            <a:ext cx="0" cy="27463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dissolve">
                                      <p:cBhvr>
                                        <p:cTn id="7" dur="500"/>
                                        <p:tgtEl>
                                          <p:spTgt spid="235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CH</a:t>
            </a:r>
            <a:r>
              <a:rPr lang="en-US" altLang="en-US" sz="5000" baseline="-25000">
                <a:solidFill>
                  <a:srgbClr val="002060"/>
                </a:solidFill>
                <a:latin typeface="Times New Roman" panose="02020603050405020304" pitchFamily="18" charset="0"/>
                <a:cs typeface="Times New Roman" panose="02020603050405020304" pitchFamily="18" charset="0"/>
              </a:rPr>
              <a:t>4</a:t>
            </a:r>
          </a:p>
        </p:txBody>
      </p:sp>
      <p:sp>
        <p:nvSpPr>
          <p:cNvPr id="26627" name="Rectangle 3"/>
          <p:cNvSpPr>
            <a:spLocks noGrp="1" noChangeArrowheads="1"/>
          </p:cNvSpPr>
          <p:nvPr>
            <p:ph type="body" idx="1"/>
          </p:nvPr>
        </p:nvSpPr>
        <p:spPr>
          <a:xfrm>
            <a:off x="455613" y="1427163"/>
            <a:ext cx="8356600" cy="4497387"/>
          </a:xfrm>
        </p:spPr>
        <p:txBody>
          <a:bodyPr/>
          <a:lstStyle/>
          <a:p>
            <a:pPr marL="0" indent="0" eaLnBrk="1" hangingPunct="1">
              <a:buClr>
                <a:schemeClr val="tx1"/>
              </a:buClr>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3) </a:t>
            </a:r>
            <a:r>
              <a:rPr lang="en-US" altLang="en-US" sz="4000" dirty="0">
                <a:solidFill>
                  <a:srgbClr val="002060"/>
                </a:solidFill>
                <a:latin typeface="Times New Roman" panose="02020603050405020304" pitchFamily="18" charset="0"/>
                <a:cs typeface="Times New Roman" panose="02020603050405020304" pitchFamily="18" charset="0"/>
              </a:rPr>
              <a:t>Electronic Geometry? </a:t>
            </a:r>
            <a:endParaRPr lang="en-US" altLang="en-US" sz="4000" dirty="0" smtClean="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Steric </a:t>
            </a:r>
            <a:r>
              <a:rPr lang="en-US" altLang="en-US" sz="4000" dirty="0">
                <a:solidFill>
                  <a:srgbClr val="002060"/>
                </a:solidFill>
                <a:latin typeface="Times New Roman" panose="02020603050405020304" pitchFamily="18" charset="0"/>
                <a:cs typeface="Times New Roman" panose="02020603050405020304" pitchFamily="18" charset="0"/>
              </a:rPr>
              <a:t>number?</a:t>
            </a:r>
          </a:p>
          <a:p>
            <a:pPr marL="0" indent="0" eaLnBrk="1" hangingPunct="1">
              <a:buClr>
                <a:schemeClr val="tx1"/>
              </a:buClr>
              <a:buFont typeface="Wingdings" panose="05000000000000000000" pitchFamily="2" charset="2"/>
              <a:buNone/>
              <a:defRPr/>
            </a:pPr>
            <a:r>
              <a:rPr lang="en-US" altLang="en-US" sz="4800" dirty="0" smtClean="0">
                <a:solidFill>
                  <a:srgbClr val="002060"/>
                </a:solidFill>
                <a:latin typeface="Times New Roman" panose="02020603050405020304" pitchFamily="18" charset="0"/>
                <a:cs typeface="Times New Roman" panose="02020603050405020304" pitchFamily="18" charset="0"/>
              </a:rPr>
              <a:t>  </a:t>
            </a:r>
            <a:r>
              <a:rPr lang="en-US" altLang="en-US" sz="4800" dirty="0">
                <a:solidFill>
                  <a:srgbClr val="002060"/>
                </a:solidFill>
                <a:latin typeface="Times New Roman" panose="02020603050405020304" pitchFamily="18" charset="0"/>
                <a:cs typeface="Times New Roman" panose="02020603050405020304" pitchFamily="18" charset="0"/>
              </a:rPr>
              <a:t>T</a:t>
            </a:r>
            <a:r>
              <a:rPr lang="en-US" altLang="en-US" sz="4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etrahedral</a:t>
            </a:r>
            <a:r>
              <a:rPr lang="en-US" altLang="en-US" sz="4800" dirty="0">
                <a:solidFill>
                  <a:srgbClr val="002060"/>
                </a:solidFill>
                <a:latin typeface="Times New Roman" panose="02020603050405020304" pitchFamily="18" charset="0"/>
                <a:cs typeface="Times New Roman" panose="02020603050405020304" pitchFamily="18" charset="0"/>
              </a:rPr>
              <a:t> </a:t>
            </a:r>
            <a:endParaRPr lang="en-US" altLang="en-US" sz="4800" baseline="-25000" dirty="0">
              <a:solidFill>
                <a:srgbClr val="002060"/>
              </a:solidFill>
              <a:latin typeface="Times New Roman" panose="02020603050405020304" pitchFamily="18" charset="0"/>
              <a:cs typeface="Times New Roman" panose="02020603050405020304" pitchFamily="18" charset="0"/>
            </a:endParaRPr>
          </a:p>
        </p:txBody>
      </p:sp>
      <p:grpSp>
        <p:nvGrpSpPr>
          <p:cNvPr id="11" name="Group 48"/>
          <p:cNvGrpSpPr>
            <a:grpSpLocks/>
          </p:cNvGrpSpPr>
          <p:nvPr/>
        </p:nvGrpSpPr>
        <p:grpSpPr bwMode="auto">
          <a:xfrm>
            <a:off x="5700713" y="4025900"/>
            <a:ext cx="2600325" cy="2727325"/>
            <a:chOff x="3495" y="1171"/>
            <a:chExt cx="1638" cy="1655"/>
          </a:xfrm>
        </p:grpSpPr>
        <p:sp>
          <p:nvSpPr>
            <p:cNvPr id="22537" name="Text Box 49"/>
            <p:cNvSpPr txBox="1">
              <a:spLocks noChangeArrowheads="1"/>
            </p:cNvSpPr>
            <p:nvPr/>
          </p:nvSpPr>
          <p:spPr bwMode="auto">
            <a:xfrm>
              <a:off x="3495" y="1720"/>
              <a:ext cx="1638"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  C  H     </a:t>
              </a:r>
            </a:p>
          </p:txBody>
        </p:sp>
        <p:sp>
          <p:nvSpPr>
            <p:cNvPr id="22538" name="Text Box 59"/>
            <p:cNvSpPr txBox="1">
              <a:spLocks noChangeArrowheads="1"/>
            </p:cNvSpPr>
            <p:nvPr/>
          </p:nvSpPr>
          <p:spPr bwMode="auto">
            <a:xfrm>
              <a:off x="4012" y="1171"/>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sp>
          <p:nvSpPr>
            <p:cNvPr id="22539" name="Text Box 60"/>
            <p:cNvSpPr txBox="1">
              <a:spLocks noChangeArrowheads="1"/>
            </p:cNvSpPr>
            <p:nvPr/>
          </p:nvSpPr>
          <p:spPr bwMode="auto">
            <a:xfrm>
              <a:off x="4008" y="2288"/>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grpSp>
      <p:sp>
        <p:nvSpPr>
          <p:cNvPr id="22533" name="Line 20"/>
          <p:cNvSpPr>
            <a:spLocks noChangeShapeType="1"/>
          </p:cNvSpPr>
          <p:nvPr/>
        </p:nvSpPr>
        <p:spPr bwMode="auto">
          <a:xfrm>
            <a:off x="6996113" y="5703888"/>
            <a:ext cx="0" cy="27463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4" name="Line 20"/>
          <p:cNvSpPr>
            <a:spLocks noChangeShapeType="1"/>
          </p:cNvSpPr>
          <p:nvPr/>
        </p:nvSpPr>
        <p:spPr bwMode="auto">
          <a:xfrm flipH="1">
            <a:off x="7170738" y="5345113"/>
            <a:ext cx="296862"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Line 20"/>
          <p:cNvSpPr>
            <a:spLocks noChangeShapeType="1"/>
          </p:cNvSpPr>
          <p:nvPr/>
        </p:nvSpPr>
        <p:spPr bwMode="auto">
          <a:xfrm flipH="1">
            <a:off x="6389688" y="5345113"/>
            <a:ext cx="280987" cy="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6" name="Line 20"/>
          <p:cNvSpPr>
            <a:spLocks noChangeShapeType="1"/>
          </p:cNvSpPr>
          <p:nvPr/>
        </p:nvSpPr>
        <p:spPr bwMode="auto">
          <a:xfrm>
            <a:off x="6961188" y="4778375"/>
            <a:ext cx="0" cy="27463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589471" y="402566"/>
            <a:ext cx="8226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400" kern="12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defRPr>
            </a:lvl9pPr>
          </a:lstStyle>
          <a:p>
            <a:pPr eaLnBrk="1" hangingPunct="1">
              <a:defRPr/>
            </a:pPr>
            <a:r>
              <a:rPr lang="EN-US" altLang="en-US" sz="5000" b="0">
                <a:solidFill>
                  <a:srgbClr val="002060"/>
                </a:solidFill>
                <a:latin typeface="Times New Roman" panose="02020603050405020304" pitchFamily="18" charset="0"/>
                <a:cs typeface="Times New Roman" panose="02020603050405020304" pitchFamily="18" charset="0"/>
              </a:rPr>
              <a:t>VSEPR THEORY</a:t>
            </a:r>
          </a:p>
        </p:txBody>
      </p:sp>
      <p:sp>
        <p:nvSpPr>
          <p:cNvPr id="4" name="Rectangle 3"/>
          <p:cNvSpPr txBox="1">
            <a:spLocks noChangeArrowheads="1"/>
          </p:cNvSpPr>
          <p:nvPr/>
        </p:nvSpPr>
        <p:spPr bwMode="auto">
          <a:xfrm>
            <a:off x="589471" y="1725283"/>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115000"/>
              <a:buFont typeface="Wingdings" panose="05000000000000000000" pitchFamily="2" charset="2"/>
              <a:buChar char="§"/>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115000"/>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tx2"/>
              </a:buClr>
              <a:buSzPct val="115000"/>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1" hangingPunct="1">
              <a:buClr>
                <a:srgbClr val="002060"/>
              </a:buClr>
              <a:buFont typeface="Wingdings" panose="05000000000000000000" pitchFamily="2" charset="2"/>
              <a:buNone/>
              <a:defRPr/>
            </a:pPr>
            <a:r>
              <a:rPr lang="EN-US" altLang="EN-US" sz="5000" b="0" dirty="0">
                <a:solidFill>
                  <a:srgbClr val="002060"/>
                </a:solidFill>
                <a:latin typeface="Times New Roman" panose="02020603050405020304" pitchFamily="18" charset="0"/>
                <a:cs typeface="Times New Roman" panose="02020603050405020304" pitchFamily="18" charset="0"/>
              </a:rPr>
              <a:t>What does VSEPR mean?</a:t>
            </a:r>
          </a:p>
          <a:p>
            <a:pPr marL="0" indent="0" algn="ctr" eaLnBrk="1" hangingPunct="1">
              <a:buClr>
                <a:srgbClr val="002060"/>
              </a:buClr>
              <a:buFont typeface="Wingdings" panose="05000000000000000000" pitchFamily="2" charset="2"/>
              <a:buNone/>
              <a:defRPr/>
            </a:pPr>
            <a:r>
              <a:rPr lang="EN-US" altLang="EN-US" sz="5000" b="0" dirty="0">
                <a:solidFill>
                  <a:srgbClr val="002060"/>
                </a:solidFill>
                <a:latin typeface="Times New Roman" panose="02020603050405020304" pitchFamily="18" charset="0"/>
                <a:cs typeface="Times New Roman" panose="02020603050405020304" pitchFamily="18" charset="0"/>
              </a:rPr>
              <a:t>VSEPR lets us determine the shape of covalent molecules and ions</a:t>
            </a:r>
            <a:endParaRPr lang="EN-US" altLang="en-US" sz="5000" b="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92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CH</a:t>
            </a:r>
            <a:r>
              <a:rPr lang="en-US" altLang="en-US" sz="5000" baseline="-25000">
                <a:solidFill>
                  <a:srgbClr val="002060"/>
                </a:solidFill>
                <a:latin typeface="Times New Roman" panose="02020603050405020304" pitchFamily="18" charset="0"/>
                <a:cs typeface="Times New Roman" panose="02020603050405020304" pitchFamily="18" charset="0"/>
              </a:rPr>
              <a:t>4</a:t>
            </a:r>
          </a:p>
        </p:txBody>
      </p:sp>
      <p:sp>
        <p:nvSpPr>
          <p:cNvPr id="25603" name="Rectangle 3"/>
          <p:cNvSpPr>
            <a:spLocks noGrp="1" noChangeArrowheads="1"/>
          </p:cNvSpPr>
          <p:nvPr>
            <p:ph type="body" idx="1"/>
          </p:nvPr>
        </p:nvSpPr>
        <p:spPr>
          <a:xfrm>
            <a:off x="0" y="1598613"/>
            <a:ext cx="9144000" cy="4497387"/>
          </a:xfrm>
        </p:spPr>
        <p:txBody>
          <a:bodyPr/>
          <a:lstStyle/>
          <a:p>
            <a:pPr marL="0" indent="0" eaLnBrk="1" hangingPunct="1">
              <a:buClr>
                <a:schemeClr val="tx1"/>
              </a:buClr>
              <a:buFont typeface="Wingdings" panose="05000000000000000000" pitchFamily="2" charset="2"/>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4) </a:t>
            </a:r>
            <a:r>
              <a:rPr lang="en-US" altLang="en-US" sz="4000" dirty="0">
                <a:solidFill>
                  <a:srgbClr val="002060"/>
                </a:solidFill>
                <a:latin typeface="Times New Roman" panose="02020603050405020304" pitchFamily="18" charset="0"/>
                <a:cs typeface="Times New Roman" panose="02020603050405020304" pitchFamily="18" charset="0"/>
              </a:rPr>
              <a:t>Molecular Geometry?  Hint: What is the furthest apart you can spread four atoms attached to a central atom?  Think in 3D!</a:t>
            </a:r>
          </a:p>
          <a:p>
            <a:pPr marL="0" indent="0" eaLnBrk="1" hangingPunct="1">
              <a:buClr>
                <a:schemeClr val="tx1"/>
              </a:buClr>
              <a:buFont typeface="Wingdings" panose="05000000000000000000" pitchFamily="2" charset="2"/>
              <a:buNone/>
              <a:defRPr/>
            </a:pPr>
            <a:r>
              <a:rPr lang="en-US" altLang="en-US" sz="4000" dirty="0">
                <a:solidFill>
                  <a:srgbClr val="002060"/>
                </a:solidFill>
                <a:latin typeface="Times New Roman" panose="02020603050405020304" pitchFamily="18" charset="0"/>
                <a:cs typeface="Times New Roman" panose="02020603050405020304" pitchFamily="18" charset="0"/>
              </a:rPr>
              <a:t>	T</a:t>
            </a:r>
            <a:r>
              <a:rPr lang="en-US" altLang="en-US" sz="40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etrahedral</a:t>
            </a:r>
            <a:r>
              <a:rPr lang="en-US" altLang="en-US" sz="4000" dirty="0">
                <a:solidFill>
                  <a:srgbClr val="002060"/>
                </a:solidFill>
                <a:latin typeface="Times New Roman" panose="02020603050405020304" pitchFamily="18" charset="0"/>
                <a:cs typeface="Times New Roman" panose="02020603050405020304" pitchFamily="18" charset="0"/>
              </a:rPr>
              <a:t> </a:t>
            </a:r>
            <a:endParaRPr lang="en-US" altLang="en-US" sz="4000" baseline="-25000" dirty="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endParaRPr lang="en-US" altLang="en-US" sz="4000" baseline="-25000" dirty="0">
              <a:solidFill>
                <a:srgbClr val="002060"/>
              </a:solidFill>
              <a:latin typeface="Times New Roman" panose="02020603050405020304" pitchFamily="18" charset="0"/>
              <a:cs typeface="Times New Roman" panose="02020603050405020304" pitchFamily="18" charset="0"/>
            </a:endParaRPr>
          </a:p>
        </p:txBody>
      </p:sp>
      <p:grpSp>
        <p:nvGrpSpPr>
          <p:cNvPr id="25613" name="Group 13"/>
          <p:cNvGrpSpPr>
            <a:grpSpLocks/>
          </p:cNvGrpSpPr>
          <p:nvPr/>
        </p:nvGrpSpPr>
        <p:grpSpPr bwMode="auto">
          <a:xfrm>
            <a:off x="5395913" y="3382963"/>
            <a:ext cx="3346450" cy="3475037"/>
            <a:chOff x="2524" y="2203"/>
            <a:chExt cx="2108" cy="2189"/>
          </a:xfrm>
        </p:grpSpPr>
        <p:pic>
          <p:nvPicPr>
            <p:cNvPr id="21509" name="Picture 7" descr="http://users.stlcc.edu/gkrishnan/vspr4.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24" y="2220"/>
              <a:ext cx="2019" cy="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8"/>
            <p:cNvSpPr txBox="1">
              <a:spLocks noChangeArrowheads="1"/>
            </p:cNvSpPr>
            <p:nvPr/>
          </p:nvSpPr>
          <p:spPr bwMode="auto">
            <a:xfrm>
              <a:off x="3465" y="3210"/>
              <a:ext cx="311" cy="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000" b="0"/>
                <a:t>C</a:t>
              </a:r>
            </a:p>
          </p:txBody>
        </p:sp>
        <p:sp>
          <p:nvSpPr>
            <p:cNvPr id="21511" name="Text Box 9"/>
            <p:cNvSpPr txBox="1">
              <a:spLocks noChangeArrowheads="1"/>
            </p:cNvSpPr>
            <p:nvPr/>
          </p:nvSpPr>
          <p:spPr bwMode="auto">
            <a:xfrm>
              <a:off x="4293" y="3561"/>
              <a:ext cx="339" cy="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000" b="0"/>
                <a:t>H</a:t>
              </a:r>
            </a:p>
          </p:txBody>
        </p:sp>
        <p:sp>
          <p:nvSpPr>
            <p:cNvPr id="21512" name="Text Box 10"/>
            <p:cNvSpPr txBox="1">
              <a:spLocks noChangeArrowheads="1"/>
            </p:cNvSpPr>
            <p:nvPr/>
          </p:nvSpPr>
          <p:spPr bwMode="auto">
            <a:xfrm>
              <a:off x="2623" y="3704"/>
              <a:ext cx="339" cy="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000" b="0"/>
                <a:t>H</a:t>
              </a:r>
            </a:p>
          </p:txBody>
        </p:sp>
        <p:sp>
          <p:nvSpPr>
            <p:cNvPr id="21513" name="Text Box 11"/>
            <p:cNvSpPr txBox="1">
              <a:spLocks noChangeArrowheads="1"/>
            </p:cNvSpPr>
            <p:nvPr/>
          </p:nvSpPr>
          <p:spPr bwMode="auto">
            <a:xfrm>
              <a:off x="4064" y="3950"/>
              <a:ext cx="339" cy="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000" b="0"/>
                <a:t>H</a:t>
              </a:r>
            </a:p>
          </p:txBody>
        </p:sp>
        <p:sp>
          <p:nvSpPr>
            <p:cNvPr id="21514" name="Text Box 12"/>
            <p:cNvSpPr txBox="1">
              <a:spLocks noChangeArrowheads="1"/>
            </p:cNvSpPr>
            <p:nvPr/>
          </p:nvSpPr>
          <p:spPr bwMode="auto">
            <a:xfrm>
              <a:off x="3493" y="2203"/>
              <a:ext cx="339" cy="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000" b="0"/>
                <a:t>H</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613"/>
                                        </p:tgtEl>
                                        <p:attrNameLst>
                                          <p:attrName>style.visibility</p:attrName>
                                        </p:attrNameLst>
                                      </p:cBhvr>
                                      <p:to>
                                        <p:strVal val="visible"/>
                                      </p:to>
                                    </p:set>
                                    <p:animEffect transition="in" filter="dissolve">
                                      <p:cBhvr>
                                        <p:cTn id="7"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NH</a:t>
            </a:r>
            <a:r>
              <a:rPr lang="en-US" altLang="en-US" sz="5000" baseline="-25000">
                <a:solidFill>
                  <a:srgbClr val="002060"/>
                </a:solidFill>
                <a:latin typeface="Times New Roman" panose="02020603050405020304" pitchFamily="18" charset="0"/>
                <a:cs typeface="Times New Roman" panose="02020603050405020304" pitchFamily="18" charset="0"/>
              </a:rPr>
              <a:t>3</a:t>
            </a:r>
            <a:endParaRPr lang="en-US" altLang="en-US" sz="5000">
              <a:solidFill>
                <a:srgbClr val="002060"/>
              </a:solidFill>
              <a:latin typeface="Times New Roman" panose="02020603050405020304" pitchFamily="18" charset="0"/>
              <a:cs typeface="Times New Roman" panose="02020603050405020304" pitchFamily="18" charset="0"/>
            </a:endParaRPr>
          </a:p>
        </p:txBody>
      </p:sp>
      <p:sp>
        <p:nvSpPr>
          <p:cNvPr id="27651" name="Rectangle 3"/>
          <p:cNvSpPr>
            <a:spLocks noGrp="1" noChangeArrowheads="1"/>
          </p:cNvSpPr>
          <p:nvPr>
            <p:ph type="body" idx="1"/>
          </p:nvPr>
        </p:nvSpPr>
        <p:spPr/>
        <p:txBody>
          <a:bodyPr/>
          <a:lstStyle/>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1) Central Atom?</a:t>
            </a:r>
          </a:p>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 			</a:t>
            </a:r>
            <a:r>
              <a:rPr lang="en-US" altLang="en-US" sz="480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4800">
                <a:solidFill>
                  <a:srgbClr val="002060"/>
                </a:solidFill>
                <a:latin typeface="Times New Roman" panose="02020603050405020304" pitchFamily="18" charset="0"/>
                <a:cs typeface="Times New Roman" panose="02020603050405020304" pitchFamily="18" charset="0"/>
              </a:rPr>
              <a:t>N (only 1 atom)</a:t>
            </a:r>
            <a:endParaRPr lang="en-US" altLang="en-US" sz="4800" baseline="-25000">
              <a:solidFill>
                <a:srgbClr val="002060"/>
              </a:solidFill>
              <a:latin typeface="Times New Roman" panose="02020603050405020304" pitchFamily="18" charset="0"/>
              <a:cs typeface="Times New Roman" panose="02020603050405020304" pitchFamily="18" charset="0"/>
            </a:endParaRPr>
          </a:p>
        </p:txBody>
      </p:sp>
      <p:sp>
        <p:nvSpPr>
          <p:cNvPr id="4" name="Rectangle 3"/>
          <p:cNvSpPr txBox="1">
            <a:spLocks noChangeArrowheads="1"/>
          </p:cNvSpPr>
          <p:nvPr/>
        </p:nvSpPr>
        <p:spPr bwMode="auto">
          <a:xfrm>
            <a:off x="455613" y="3360738"/>
            <a:ext cx="8226425"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tx2"/>
              </a:buClr>
              <a:buSzPct val="115000"/>
              <a:buFont typeface="Wingdings" panose="05000000000000000000" pitchFamily="2" charset="2"/>
              <a:buChar char="§"/>
              <a:defRPr sz="3200" kern="1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
              <a:defRPr sz="2800" kern="1200">
                <a:solidFill>
                  <a:schemeClr val="tx1"/>
                </a:solidFill>
                <a:effectLst>
                  <a:outerShdw blurRad="38100" dist="38100" dir="2700000" algn="tl">
                    <a:srgbClr val="C0C0C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115000"/>
              <a:buFont typeface="Wingdings" panose="05000000000000000000" pitchFamily="2" charset="2"/>
              <a:buChar char="§"/>
              <a:defRPr sz="2400" kern="1200">
                <a:solidFill>
                  <a:schemeClr val="tx1"/>
                </a:solidFill>
                <a:effectLst>
                  <a:outerShdw blurRad="38100" dist="38100" dir="2700000" algn="tl">
                    <a:srgbClr val="C0C0C0"/>
                  </a:outerShdw>
                </a:effectLst>
                <a:latin typeface="+mn-lt"/>
                <a:ea typeface="+mn-ea"/>
                <a:cs typeface="+mn-cs"/>
              </a:defRPr>
            </a:lvl3pPr>
            <a:lvl4pPr marL="1600200" indent="-228600" algn="l" rtl="0" eaLnBrk="0" fontAlgn="base" hangingPunct="0">
              <a:spcBef>
                <a:spcPct val="20000"/>
              </a:spcBef>
              <a:spcAft>
                <a:spcPct val="0"/>
              </a:spcAft>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4pPr>
            <a:lvl5pPr marL="2057400" indent="-228600" algn="l" rtl="0" eaLnBrk="0" fontAlgn="base" hangingPunct="0">
              <a:spcBef>
                <a:spcPct val="20000"/>
              </a:spcBef>
              <a:spcAft>
                <a:spcPct val="0"/>
              </a:spcAft>
              <a:buClr>
                <a:schemeClr val="tx2"/>
              </a:buClr>
              <a:buSzPct val="115000"/>
              <a:buFont typeface="Wingdings" panose="05000000000000000000" pitchFamily="2" charset="2"/>
              <a:buChar char="§"/>
              <a:defRPr sz="2000" kern="1200">
                <a:solidFill>
                  <a:schemeClr val="tx1"/>
                </a:solidFill>
                <a:effectLst>
                  <a:outerShdw blurRad="38100" dist="38100" dir="2700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buClr>
                <a:schemeClr val="tx1"/>
              </a:buClr>
              <a:buFont typeface="Wingdings" panose="05000000000000000000" pitchFamily="2" charset="2"/>
              <a:buNone/>
              <a:defRPr/>
            </a:pPr>
            <a:r>
              <a:rPr lang="en-US" altLang="en-US" sz="4800" b="0">
                <a:solidFill>
                  <a:srgbClr val="002060"/>
                </a:solidFill>
                <a:latin typeface="Times New Roman" panose="02020603050405020304" pitchFamily="18" charset="0"/>
                <a:cs typeface="Times New Roman" panose="02020603050405020304" pitchFamily="18" charset="0"/>
              </a:rPr>
              <a:t>2) Electron Dot?</a:t>
            </a:r>
          </a:p>
          <a:p>
            <a:pPr marL="0" indent="0" eaLnBrk="1" hangingPunct="1">
              <a:buClr>
                <a:schemeClr val="tx1"/>
              </a:buClr>
              <a:buFont typeface="Wingdings" panose="05000000000000000000" pitchFamily="2" charset="2"/>
              <a:buNone/>
              <a:defRPr/>
            </a:pPr>
            <a:endParaRPr lang="en-US" altLang="en-US" sz="4800" b="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endParaRPr lang="en-US" altLang="en-US" sz="4800" b="0">
              <a:solidFill>
                <a:srgbClr val="002060"/>
              </a:solidFill>
              <a:latin typeface="Times New Roman" panose="02020603050405020304" pitchFamily="18" charset="0"/>
              <a:cs typeface="Times New Roman" panose="02020603050405020304" pitchFamily="18" charset="0"/>
            </a:endParaRPr>
          </a:p>
        </p:txBody>
      </p:sp>
      <p:grpSp>
        <p:nvGrpSpPr>
          <p:cNvPr id="5" name="Group 23"/>
          <p:cNvGrpSpPr>
            <a:grpSpLocks/>
          </p:cNvGrpSpPr>
          <p:nvPr/>
        </p:nvGrpSpPr>
        <p:grpSpPr bwMode="auto">
          <a:xfrm>
            <a:off x="5700713" y="4344988"/>
            <a:ext cx="2600325" cy="1857375"/>
            <a:chOff x="3591" y="1519"/>
            <a:chExt cx="1638" cy="1170"/>
          </a:xfrm>
        </p:grpSpPr>
        <p:sp>
          <p:nvSpPr>
            <p:cNvPr id="23561" name="Text Box 5"/>
            <p:cNvSpPr txBox="1">
              <a:spLocks noChangeArrowheads="1"/>
            </p:cNvSpPr>
            <p:nvPr/>
          </p:nvSpPr>
          <p:spPr bwMode="auto">
            <a:xfrm>
              <a:off x="3591" y="1528"/>
              <a:ext cx="1638"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dirty="0">
                  <a:solidFill>
                    <a:srgbClr val="002060"/>
                  </a:solidFill>
                  <a:latin typeface="Times New Roman" panose="02020603050405020304" pitchFamily="18" charset="0"/>
                  <a:cs typeface="Times New Roman" panose="02020603050405020304" pitchFamily="18" charset="0"/>
                </a:rPr>
                <a:t> H  N   H     </a:t>
              </a:r>
            </a:p>
          </p:txBody>
        </p:sp>
        <p:grpSp>
          <p:nvGrpSpPr>
            <p:cNvPr id="23562" name="Group 6"/>
            <p:cNvGrpSpPr>
              <a:grpSpLocks/>
            </p:cNvGrpSpPr>
            <p:nvPr/>
          </p:nvGrpSpPr>
          <p:grpSpPr bwMode="auto">
            <a:xfrm>
              <a:off x="4320" y="1519"/>
              <a:ext cx="201" cy="67"/>
              <a:chOff x="2717" y="1770"/>
              <a:chExt cx="188" cy="60"/>
            </a:xfrm>
          </p:grpSpPr>
          <p:sp>
            <p:nvSpPr>
              <p:cNvPr id="23564" name="Oval 11"/>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23565" name="Oval 12"/>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grpSp>
        <p:sp>
          <p:nvSpPr>
            <p:cNvPr id="23563" name="Text Box 16"/>
            <p:cNvSpPr txBox="1">
              <a:spLocks noChangeArrowheads="1"/>
            </p:cNvSpPr>
            <p:nvPr/>
          </p:nvSpPr>
          <p:spPr bwMode="auto">
            <a:xfrm>
              <a:off x="4104" y="2151"/>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grpSp>
      <p:sp>
        <p:nvSpPr>
          <p:cNvPr id="23558" name="Line 20"/>
          <p:cNvSpPr>
            <a:spLocks noChangeShapeType="1"/>
          </p:cNvSpPr>
          <p:nvPr/>
        </p:nvSpPr>
        <p:spPr bwMode="auto">
          <a:xfrm>
            <a:off x="6956425" y="5065713"/>
            <a:ext cx="0" cy="4810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59" name="Line 20"/>
          <p:cNvSpPr>
            <a:spLocks noChangeShapeType="1"/>
          </p:cNvSpPr>
          <p:nvPr/>
        </p:nvSpPr>
        <p:spPr bwMode="auto">
          <a:xfrm flipH="1">
            <a:off x="7156450" y="4783138"/>
            <a:ext cx="503238"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560" name="Line 20"/>
          <p:cNvSpPr>
            <a:spLocks noChangeShapeType="1"/>
          </p:cNvSpPr>
          <p:nvPr/>
        </p:nvSpPr>
        <p:spPr bwMode="auto">
          <a:xfrm flipH="1">
            <a:off x="6429375" y="4783138"/>
            <a:ext cx="276225"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dissolve">
                                      <p:cBhvr>
                                        <p:cTn id="7" dur="500"/>
                                        <p:tgtEl>
                                          <p:spTgt spid="276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60"/>
                                        </p:tgtEl>
                                        <p:attrNameLst>
                                          <p:attrName>style.visibility</p:attrName>
                                        </p:attrNameLst>
                                      </p:cBhvr>
                                      <p:to>
                                        <p:strVal val="visible"/>
                                      </p:to>
                                    </p:set>
                                    <p:animEffect transition="in" filter="dissolve">
                                      <p:cBhvr>
                                        <p:cTn id="12" dur="500"/>
                                        <p:tgtEl>
                                          <p:spTgt spid="2356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3559"/>
                                        </p:tgtEl>
                                        <p:attrNameLst>
                                          <p:attrName>style.visibility</p:attrName>
                                        </p:attrNameLst>
                                      </p:cBhvr>
                                      <p:to>
                                        <p:strVal val="visible"/>
                                      </p:to>
                                    </p:set>
                                    <p:animEffect transition="in" filter="dissolve">
                                      <p:cBhvr>
                                        <p:cTn id="15" dur="500"/>
                                        <p:tgtEl>
                                          <p:spTgt spid="23559"/>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58"/>
                                        </p:tgtEl>
                                        <p:attrNameLst>
                                          <p:attrName>style.visibility</p:attrName>
                                        </p:attrNameLst>
                                      </p:cBhvr>
                                      <p:to>
                                        <p:strVal val="visible"/>
                                      </p:to>
                                    </p:set>
                                    <p:animEffect transition="in" filter="dissolve">
                                      <p:cBhvr>
                                        <p:cTn id="18" dur="500"/>
                                        <p:tgtEl>
                                          <p:spTgt spid="23558"/>
                                        </p:tgtEl>
                                      </p:cBhvr>
                                    </p:animEffect>
                                  </p:childTnLst>
                                </p:cTn>
                              </p:par>
                              <p:par>
                                <p:cTn id="19" presetID="9"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ssolv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nimBg="1"/>
      <p:bldP spid="23559" grpId="0" animBg="1"/>
      <p:bldP spid="2356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NH</a:t>
            </a:r>
            <a:r>
              <a:rPr lang="en-US" altLang="en-US" sz="5000" baseline="-25000">
                <a:solidFill>
                  <a:srgbClr val="002060"/>
                </a:solidFill>
                <a:latin typeface="Times New Roman" panose="02020603050405020304" pitchFamily="18" charset="0"/>
                <a:cs typeface="Times New Roman" panose="02020603050405020304" pitchFamily="18" charset="0"/>
              </a:rPr>
              <a:t>3</a:t>
            </a:r>
          </a:p>
        </p:txBody>
      </p:sp>
      <p:sp>
        <p:nvSpPr>
          <p:cNvPr id="30723" name="Rectangle 3"/>
          <p:cNvSpPr>
            <a:spLocks noGrp="1" noChangeArrowheads="1"/>
          </p:cNvSpPr>
          <p:nvPr>
            <p:ph type="body" idx="1"/>
          </p:nvPr>
        </p:nvSpPr>
        <p:spPr>
          <a:xfrm>
            <a:off x="455613" y="1427163"/>
            <a:ext cx="8356600" cy="4497387"/>
          </a:xfrm>
        </p:spPr>
        <p:txBody>
          <a:bodyPr/>
          <a:lstStyle/>
          <a:p>
            <a:pPr marL="0" indent="0" eaLnBrk="1" hangingPunct="1">
              <a:buClr>
                <a:schemeClr val="tx1"/>
              </a:buClr>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3) </a:t>
            </a:r>
            <a:r>
              <a:rPr lang="en-US" altLang="en-US" sz="4000" dirty="0">
                <a:solidFill>
                  <a:srgbClr val="002060"/>
                </a:solidFill>
                <a:latin typeface="Times New Roman" panose="02020603050405020304" pitchFamily="18" charset="0"/>
                <a:cs typeface="Times New Roman" panose="02020603050405020304" pitchFamily="18" charset="0"/>
              </a:rPr>
              <a:t>Electronic Geometry? </a:t>
            </a:r>
            <a:endParaRPr lang="en-US" altLang="en-US" sz="4000" dirty="0" smtClean="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Steric </a:t>
            </a:r>
            <a:r>
              <a:rPr lang="en-US" altLang="en-US" sz="4000" dirty="0">
                <a:solidFill>
                  <a:srgbClr val="002060"/>
                </a:solidFill>
                <a:latin typeface="Times New Roman" panose="02020603050405020304" pitchFamily="18" charset="0"/>
                <a:cs typeface="Times New Roman" panose="02020603050405020304" pitchFamily="18" charset="0"/>
              </a:rPr>
              <a:t>number?</a:t>
            </a:r>
          </a:p>
          <a:p>
            <a:pPr marL="0" indent="0" eaLnBrk="1" hangingPunct="1">
              <a:buClr>
                <a:schemeClr val="tx1"/>
              </a:buClr>
              <a:buFont typeface="Wingdings" panose="05000000000000000000" pitchFamily="2" charset="2"/>
              <a:buNone/>
              <a:defRPr/>
            </a:pPr>
            <a:endParaRPr lang="en-US" altLang="en-US" sz="4000" dirty="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r>
              <a:rPr lang="en-US" altLang="en-US" sz="4800" dirty="0">
                <a:solidFill>
                  <a:srgbClr val="002060"/>
                </a:solidFill>
                <a:latin typeface="Times New Roman" panose="02020603050405020304" pitchFamily="18" charset="0"/>
                <a:cs typeface="Times New Roman" panose="02020603050405020304" pitchFamily="18" charset="0"/>
              </a:rPr>
              <a:t> T</a:t>
            </a:r>
            <a:r>
              <a:rPr lang="en-US" altLang="en-US" sz="4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etrahedral</a:t>
            </a:r>
            <a:endParaRPr lang="en-US" altLang="en-US" sz="4800" baseline="-25000" dirty="0">
              <a:solidFill>
                <a:srgbClr val="002060"/>
              </a:solidFill>
              <a:latin typeface="Times New Roman" panose="02020603050405020304" pitchFamily="18" charset="0"/>
              <a:cs typeface="Times New Roman" panose="02020603050405020304" pitchFamily="18" charset="0"/>
            </a:endParaRPr>
          </a:p>
        </p:txBody>
      </p:sp>
      <p:grpSp>
        <p:nvGrpSpPr>
          <p:cNvPr id="23" name="Group 23"/>
          <p:cNvGrpSpPr>
            <a:grpSpLocks/>
          </p:cNvGrpSpPr>
          <p:nvPr/>
        </p:nvGrpSpPr>
        <p:grpSpPr bwMode="auto">
          <a:xfrm>
            <a:off x="5700713" y="4344988"/>
            <a:ext cx="2600325" cy="1857375"/>
            <a:chOff x="3591" y="1519"/>
            <a:chExt cx="1638" cy="1170"/>
          </a:xfrm>
        </p:grpSpPr>
        <p:sp>
          <p:nvSpPr>
            <p:cNvPr id="25608" name="Text Box 5"/>
            <p:cNvSpPr txBox="1">
              <a:spLocks noChangeArrowheads="1"/>
            </p:cNvSpPr>
            <p:nvPr/>
          </p:nvSpPr>
          <p:spPr bwMode="auto">
            <a:xfrm>
              <a:off x="3591" y="1528"/>
              <a:ext cx="1638"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  N   H     </a:t>
              </a:r>
            </a:p>
          </p:txBody>
        </p:sp>
        <p:grpSp>
          <p:nvGrpSpPr>
            <p:cNvPr id="25609" name="Group 24"/>
            <p:cNvGrpSpPr>
              <a:grpSpLocks/>
            </p:cNvGrpSpPr>
            <p:nvPr/>
          </p:nvGrpSpPr>
          <p:grpSpPr bwMode="auto">
            <a:xfrm>
              <a:off x="4320" y="1519"/>
              <a:ext cx="201" cy="67"/>
              <a:chOff x="2717" y="1770"/>
              <a:chExt cx="188" cy="60"/>
            </a:xfrm>
          </p:grpSpPr>
          <p:sp>
            <p:nvSpPr>
              <p:cNvPr id="25611" name="Oval 11"/>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25612" name="Oval 12"/>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grpSp>
        <p:sp>
          <p:nvSpPr>
            <p:cNvPr id="25610" name="Text Box 16"/>
            <p:cNvSpPr txBox="1">
              <a:spLocks noChangeArrowheads="1"/>
            </p:cNvSpPr>
            <p:nvPr/>
          </p:nvSpPr>
          <p:spPr bwMode="auto">
            <a:xfrm>
              <a:off x="4104" y="2151"/>
              <a:ext cx="723" cy="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latin typeface="Times New Roman" panose="02020603050405020304" pitchFamily="18" charset="0"/>
                  <a:cs typeface="Times New Roman" panose="02020603050405020304" pitchFamily="18" charset="0"/>
                </a:rPr>
                <a:t> H</a:t>
              </a:r>
            </a:p>
          </p:txBody>
        </p:sp>
      </p:grpSp>
      <p:sp>
        <p:nvSpPr>
          <p:cNvPr id="25605" name="Line 20"/>
          <p:cNvSpPr>
            <a:spLocks noChangeShapeType="1"/>
          </p:cNvSpPr>
          <p:nvPr/>
        </p:nvSpPr>
        <p:spPr bwMode="auto">
          <a:xfrm>
            <a:off x="6956425" y="5065713"/>
            <a:ext cx="0" cy="4810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6" name="Line 20"/>
          <p:cNvSpPr>
            <a:spLocks noChangeShapeType="1"/>
          </p:cNvSpPr>
          <p:nvPr/>
        </p:nvSpPr>
        <p:spPr bwMode="auto">
          <a:xfrm flipH="1">
            <a:off x="7156450" y="4783138"/>
            <a:ext cx="503238"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Line 20"/>
          <p:cNvSpPr>
            <a:spLocks noChangeShapeType="1"/>
          </p:cNvSpPr>
          <p:nvPr/>
        </p:nvSpPr>
        <p:spPr bwMode="auto">
          <a:xfrm flipH="1">
            <a:off x="6429375" y="4783138"/>
            <a:ext cx="276225"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animEffect transition="in" filter="dissolve">
                                      <p:cBhvr>
                                        <p:cTn id="7" dur="500"/>
                                        <p:tgtEl>
                                          <p:spTgt spid="30723">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dissolve">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NH</a:t>
            </a:r>
            <a:r>
              <a:rPr lang="en-US" altLang="en-US" sz="5000" baseline="-25000">
                <a:solidFill>
                  <a:srgbClr val="002060"/>
                </a:solidFill>
                <a:latin typeface="Times New Roman" panose="02020603050405020304" pitchFamily="18" charset="0"/>
                <a:cs typeface="Times New Roman" panose="02020603050405020304" pitchFamily="18" charset="0"/>
              </a:rPr>
              <a:t>3</a:t>
            </a:r>
          </a:p>
        </p:txBody>
      </p:sp>
      <p:sp>
        <p:nvSpPr>
          <p:cNvPr id="29699" name="Rectangle 3"/>
          <p:cNvSpPr>
            <a:spLocks noGrp="1" noChangeArrowheads="1"/>
          </p:cNvSpPr>
          <p:nvPr>
            <p:ph type="body" idx="1"/>
          </p:nvPr>
        </p:nvSpPr>
        <p:spPr>
          <a:xfrm>
            <a:off x="0" y="1598613"/>
            <a:ext cx="9144000" cy="4497387"/>
          </a:xfrm>
        </p:spPr>
        <p:txBody>
          <a:bodyPr/>
          <a:lstStyle/>
          <a:p>
            <a:pPr marL="0" indent="0" eaLnBrk="1" hangingPunct="1">
              <a:buClr>
                <a:schemeClr val="tx1"/>
              </a:buClr>
              <a:buFont typeface="Wingdings" panose="05000000000000000000" pitchFamily="2" charset="2"/>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4) </a:t>
            </a:r>
            <a:r>
              <a:rPr lang="en-US" altLang="en-US" sz="4000" dirty="0">
                <a:solidFill>
                  <a:srgbClr val="002060"/>
                </a:solidFill>
                <a:latin typeface="Times New Roman" panose="02020603050405020304" pitchFamily="18" charset="0"/>
                <a:cs typeface="Times New Roman" panose="02020603050405020304" pitchFamily="18" charset="0"/>
              </a:rPr>
              <a:t>Molecular Geometry?  Hint: What is the furthest apart you can spread three atoms plus one </a:t>
            </a:r>
            <a:r>
              <a:rPr lang="en-US" altLang="en-US" sz="4000" dirty="0" err="1">
                <a:solidFill>
                  <a:srgbClr val="002060"/>
                </a:solidFill>
                <a:latin typeface="Times New Roman" panose="02020603050405020304" pitchFamily="18" charset="0"/>
                <a:cs typeface="Times New Roman" panose="02020603050405020304" pitchFamily="18" charset="0"/>
              </a:rPr>
              <a:t>unbonded</a:t>
            </a:r>
            <a:r>
              <a:rPr lang="en-US" altLang="en-US" sz="4000" dirty="0">
                <a:solidFill>
                  <a:srgbClr val="002060"/>
                </a:solidFill>
                <a:latin typeface="Times New Roman" panose="02020603050405020304" pitchFamily="18" charset="0"/>
                <a:cs typeface="Times New Roman" panose="02020603050405020304" pitchFamily="18" charset="0"/>
              </a:rPr>
              <a:t> pair of electrons attached to a central atom?  Think in 3D!</a:t>
            </a:r>
          </a:p>
          <a:p>
            <a:pPr marL="0" indent="0" eaLnBrk="1" hangingPunct="1">
              <a:buClr>
                <a:schemeClr val="tx1"/>
              </a:buClr>
              <a:buFont typeface="Wingdings" panose="05000000000000000000" pitchFamily="2" charset="2"/>
              <a:buNone/>
              <a:defRPr/>
            </a:pPr>
            <a:r>
              <a:rPr lang="en-US" altLang="en-US" sz="40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Trigonal	Pyramidal</a:t>
            </a:r>
            <a:endParaRPr lang="en-US" altLang="en-US" sz="4000" baseline="-25000" dirty="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endParaRPr lang="en-US" altLang="en-US" sz="4000" baseline="-25000" dirty="0">
              <a:solidFill>
                <a:srgbClr val="002060"/>
              </a:solidFill>
              <a:latin typeface="Times New Roman" panose="02020603050405020304" pitchFamily="18" charset="0"/>
              <a:cs typeface="Times New Roman" panose="02020603050405020304" pitchFamily="18" charset="0"/>
            </a:endParaRPr>
          </a:p>
        </p:txBody>
      </p:sp>
      <p:grpSp>
        <p:nvGrpSpPr>
          <p:cNvPr id="29728" name="Group 32"/>
          <p:cNvGrpSpPr>
            <a:grpSpLocks/>
          </p:cNvGrpSpPr>
          <p:nvPr/>
        </p:nvGrpSpPr>
        <p:grpSpPr bwMode="auto">
          <a:xfrm>
            <a:off x="4192588" y="4197350"/>
            <a:ext cx="4878387" cy="2574925"/>
            <a:chOff x="2911" y="2218"/>
            <a:chExt cx="3073" cy="1622"/>
          </a:xfrm>
        </p:grpSpPr>
        <p:sp>
          <p:nvSpPr>
            <p:cNvPr id="24581" name="Text Box 33"/>
            <p:cNvSpPr txBox="1">
              <a:spLocks noChangeArrowheads="1"/>
            </p:cNvSpPr>
            <p:nvPr/>
          </p:nvSpPr>
          <p:spPr bwMode="auto">
            <a:xfrm>
              <a:off x="5042" y="2949"/>
              <a:ext cx="94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H</a:t>
              </a:r>
            </a:p>
          </p:txBody>
        </p:sp>
        <p:grpSp>
          <p:nvGrpSpPr>
            <p:cNvPr id="24582" name="Group 34"/>
            <p:cNvGrpSpPr>
              <a:grpSpLocks/>
            </p:cNvGrpSpPr>
            <p:nvPr/>
          </p:nvGrpSpPr>
          <p:grpSpPr bwMode="auto">
            <a:xfrm>
              <a:off x="3808" y="2288"/>
              <a:ext cx="1855" cy="1552"/>
              <a:chOff x="3265" y="2613"/>
              <a:chExt cx="1855" cy="1552"/>
            </a:xfrm>
          </p:grpSpPr>
          <p:sp>
            <p:nvSpPr>
              <p:cNvPr id="24586" name="Text Box 35"/>
              <p:cNvSpPr txBox="1">
                <a:spLocks noChangeArrowheads="1"/>
              </p:cNvSpPr>
              <p:nvPr/>
            </p:nvSpPr>
            <p:spPr bwMode="auto">
              <a:xfrm>
                <a:off x="3273" y="2999"/>
                <a:ext cx="1847"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	N    </a:t>
                </a:r>
              </a:p>
            </p:txBody>
          </p:sp>
          <p:sp>
            <p:nvSpPr>
              <p:cNvPr id="24587" name="Text Box 36"/>
              <p:cNvSpPr txBox="1">
                <a:spLocks noChangeArrowheads="1"/>
              </p:cNvSpPr>
              <p:nvPr/>
            </p:nvSpPr>
            <p:spPr bwMode="auto">
              <a:xfrm>
                <a:off x="4081" y="3685"/>
                <a:ext cx="94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H</a:t>
                </a:r>
              </a:p>
            </p:txBody>
          </p:sp>
          <p:sp>
            <p:nvSpPr>
              <p:cNvPr id="24588" name="Text Box 37"/>
              <p:cNvSpPr txBox="1">
                <a:spLocks noChangeArrowheads="1"/>
              </p:cNvSpPr>
              <p:nvPr/>
            </p:nvSpPr>
            <p:spPr bwMode="auto">
              <a:xfrm>
                <a:off x="3265" y="3539"/>
                <a:ext cx="94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H</a:t>
                </a:r>
              </a:p>
            </p:txBody>
          </p:sp>
          <p:sp>
            <p:nvSpPr>
              <p:cNvPr id="24589" name="Line 38"/>
              <p:cNvSpPr>
                <a:spLocks noChangeShapeType="1"/>
              </p:cNvSpPr>
              <p:nvPr/>
            </p:nvSpPr>
            <p:spPr bwMode="auto">
              <a:xfrm flipH="1">
                <a:off x="3575" y="3355"/>
                <a:ext cx="302" cy="25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Line 39"/>
              <p:cNvSpPr>
                <a:spLocks noChangeShapeType="1"/>
              </p:cNvSpPr>
              <p:nvPr/>
            </p:nvSpPr>
            <p:spPr bwMode="auto">
              <a:xfrm>
                <a:off x="4059" y="3419"/>
                <a:ext cx="202" cy="3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1" name="Line 40"/>
              <p:cNvSpPr>
                <a:spLocks noChangeShapeType="1"/>
              </p:cNvSpPr>
              <p:nvPr/>
            </p:nvSpPr>
            <p:spPr bwMode="auto">
              <a:xfrm>
                <a:off x="4187" y="3291"/>
                <a:ext cx="348" cy="19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41"/>
              <p:cNvSpPr>
                <a:spLocks noChangeShapeType="1"/>
              </p:cNvSpPr>
              <p:nvPr/>
            </p:nvSpPr>
            <p:spPr bwMode="auto">
              <a:xfrm flipV="1">
                <a:off x="4023" y="2697"/>
                <a:ext cx="0" cy="41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Oval 42"/>
              <p:cNvSpPr>
                <a:spLocks noChangeArrowheads="1"/>
              </p:cNvSpPr>
              <p:nvPr/>
            </p:nvSpPr>
            <p:spPr bwMode="auto">
              <a:xfrm>
                <a:off x="3949" y="2616"/>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4594" name="Oval 43"/>
              <p:cNvSpPr>
                <a:spLocks noChangeArrowheads="1"/>
              </p:cNvSpPr>
              <p:nvPr/>
            </p:nvSpPr>
            <p:spPr bwMode="auto">
              <a:xfrm>
                <a:off x="4036" y="2613"/>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4595" name="Line 44"/>
              <p:cNvSpPr>
                <a:spLocks noChangeShapeType="1"/>
              </p:cNvSpPr>
              <p:nvPr/>
            </p:nvSpPr>
            <p:spPr bwMode="auto">
              <a:xfrm flipH="1">
                <a:off x="3465" y="2760"/>
                <a:ext cx="465" cy="87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45"/>
              <p:cNvSpPr>
                <a:spLocks noChangeShapeType="1"/>
              </p:cNvSpPr>
              <p:nvPr/>
            </p:nvSpPr>
            <p:spPr bwMode="auto">
              <a:xfrm>
                <a:off x="4115" y="2761"/>
                <a:ext cx="520" cy="613"/>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46"/>
              <p:cNvSpPr>
                <a:spLocks noChangeShapeType="1"/>
              </p:cNvSpPr>
              <p:nvPr/>
            </p:nvSpPr>
            <p:spPr bwMode="auto">
              <a:xfrm>
                <a:off x="3575" y="3803"/>
                <a:ext cx="550" cy="101"/>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47"/>
              <p:cNvSpPr>
                <a:spLocks noChangeShapeType="1"/>
              </p:cNvSpPr>
              <p:nvPr/>
            </p:nvSpPr>
            <p:spPr bwMode="auto">
              <a:xfrm flipH="1">
                <a:off x="4407" y="3611"/>
                <a:ext cx="265" cy="293"/>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583" name="AutoShape 48"/>
            <p:cNvSpPr>
              <a:spLocks noChangeArrowheads="1"/>
            </p:cNvSpPr>
            <p:nvPr/>
          </p:nvSpPr>
          <p:spPr bwMode="auto">
            <a:xfrm rot="1877494">
              <a:off x="3776" y="2218"/>
              <a:ext cx="348" cy="1078"/>
            </a:xfrm>
            <a:prstGeom prst="curvedRightArrow">
              <a:avLst>
                <a:gd name="adj1" fmla="val 1836"/>
                <a:gd name="adj2" fmla="val 62442"/>
                <a:gd name="adj3" fmla="val 33333"/>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4584" name="Text Box 49"/>
            <p:cNvSpPr txBox="1">
              <a:spLocks noChangeArrowheads="1"/>
            </p:cNvSpPr>
            <p:nvPr/>
          </p:nvSpPr>
          <p:spPr bwMode="auto">
            <a:xfrm>
              <a:off x="2911" y="2456"/>
              <a:ext cx="120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3000" b="0"/>
                <a:t>~109.5</a:t>
              </a:r>
              <a:r>
                <a:rPr lang="en-US" altLang="en-US" sz="3000" b="0" baseline="30000"/>
                <a:t>o</a:t>
              </a:r>
            </a:p>
          </p:txBody>
        </p:sp>
        <p:sp>
          <p:nvSpPr>
            <p:cNvPr id="24585" name="AutoShape 50"/>
            <p:cNvSpPr>
              <a:spLocks noChangeArrowheads="1"/>
            </p:cNvSpPr>
            <p:nvPr/>
          </p:nvSpPr>
          <p:spPr bwMode="auto">
            <a:xfrm>
              <a:off x="4288" y="2294"/>
              <a:ext cx="192" cy="138"/>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9728"/>
                                        </p:tgtEl>
                                        <p:attrNameLst>
                                          <p:attrName>style.visibility</p:attrName>
                                        </p:attrNameLst>
                                      </p:cBhvr>
                                      <p:to>
                                        <p:strVal val="visible"/>
                                      </p:to>
                                    </p:set>
                                    <p:animEffect transition="in" filter="dissolve">
                                      <p:cBhvr>
                                        <p:cTn id="7" dur="500"/>
                                        <p:tgtEl>
                                          <p:spTgt spid="29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H</a:t>
            </a:r>
            <a:r>
              <a:rPr lang="en-US" altLang="en-US" sz="5000" baseline="-25000">
                <a:solidFill>
                  <a:srgbClr val="002060"/>
                </a:solidFill>
                <a:latin typeface="Times New Roman" panose="02020603050405020304" pitchFamily="18" charset="0"/>
                <a:cs typeface="Times New Roman" panose="02020603050405020304" pitchFamily="18" charset="0"/>
              </a:rPr>
              <a:t>2</a:t>
            </a:r>
            <a:r>
              <a:rPr lang="en-US" altLang="en-US" sz="5000">
                <a:solidFill>
                  <a:srgbClr val="002060"/>
                </a:solidFill>
                <a:latin typeface="Times New Roman" panose="02020603050405020304" pitchFamily="18" charset="0"/>
                <a:cs typeface="Times New Roman" panose="02020603050405020304" pitchFamily="18" charset="0"/>
              </a:rPr>
              <a:t>O</a:t>
            </a:r>
          </a:p>
        </p:txBody>
      </p:sp>
      <p:sp>
        <p:nvSpPr>
          <p:cNvPr id="31747" name="Rectangle 3"/>
          <p:cNvSpPr>
            <a:spLocks noGrp="1" noChangeArrowheads="1"/>
          </p:cNvSpPr>
          <p:nvPr>
            <p:ph type="body" idx="1"/>
          </p:nvPr>
        </p:nvSpPr>
        <p:spPr/>
        <p:txBody>
          <a:bodyPr/>
          <a:lstStyle/>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1) Central Atom?</a:t>
            </a:r>
          </a:p>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 			</a:t>
            </a:r>
            <a:r>
              <a:rPr lang="en-US" altLang="en-US" sz="480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en-US" sz="4800">
                <a:solidFill>
                  <a:srgbClr val="002060"/>
                </a:solidFill>
                <a:latin typeface="Times New Roman" panose="02020603050405020304" pitchFamily="18" charset="0"/>
                <a:cs typeface="Times New Roman" panose="02020603050405020304" pitchFamily="18" charset="0"/>
              </a:rPr>
              <a:t>O (only 1 atom)</a:t>
            </a:r>
          </a:p>
          <a:p>
            <a:pPr marL="0" indent="0" eaLnBrk="1" hangingPunct="1">
              <a:buClr>
                <a:schemeClr val="tx1"/>
              </a:buClr>
              <a:buFont typeface="Wingdings" panose="05000000000000000000" pitchFamily="2" charset="2"/>
              <a:buNone/>
              <a:defRPr/>
            </a:pPr>
            <a:r>
              <a:rPr lang="en-US" altLang="en-US" sz="4800">
                <a:solidFill>
                  <a:srgbClr val="002060"/>
                </a:solidFill>
                <a:latin typeface="Times New Roman" panose="02020603050405020304" pitchFamily="18" charset="0"/>
                <a:cs typeface="Times New Roman" panose="02020603050405020304" pitchFamily="18" charset="0"/>
              </a:rPr>
              <a:t>2) Electron Dot?</a:t>
            </a:r>
          </a:p>
          <a:p>
            <a:pPr marL="0" indent="0" eaLnBrk="1" hangingPunct="1">
              <a:buClr>
                <a:schemeClr val="tx1"/>
              </a:buClr>
              <a:buFont typeface="Wingdings" panose="05000000000000000000" pitchFamily="2" charset="2"/>
              <a:buNone/>
              <a:defRPr/>
            </a:pPr>
            <a:endParaRPr lang="en-US" altLang="en-US" sz="4800" baseline="-25000">
              <a:solidFill>
                <a:srgbClr val="002060"/>
              </a:solidFill>
              <a:latin typeface="Times New Roman" panose="02020603050405020304" pitchFamily="18" charset="0"/>
              <a:cs typeface="Times New Roman" panose="02020603050405020304" pitchFamily="18" charset="0"/>
            </a:endParaRPr>
          </a:p>
        </p:txBody>
      </p:sp>
      <p:grpSp>
        <p:nvGrpSpPr>
          <p:cNvPr id="4" name="Group 24"/>
          <p:cNvGrpSpPr>
            <a:grpSpLocks/>
          </p:cNvGrpSpPr>
          <p:nvPr/>
        </p:nvGrpSpPr>
        <p:grpSpPr bwMode="auto">
          <a:xfrm>
            <a:off x="5400675" y="4210050"/>
            <a:ext cx="3281363" cy="2049463"/>
            <a:chOff x="3537" y="1508"/>
            <a:chExt cx="2067" cy="1197"/>
          </a:xfrm>
        </p:grpSpPr>
        <p:sp>
          <p:nvSpPr>
            <p:cNvPr id="26631" name="Text Box 5"/>
            <p:cNvSpPr txBox="1">
              <a:spLocks noChangeArrowheads="1"/>
            </p:cNvSpPr>
            <p:nvPr/>
          </p:nvSpPr>
          <p:spPr bwMode="auto">
            <a:xfrm>
              <a:off x="3537" y="1528"/>
              <a:ext cx="2067" cy="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      O    H     </a:t>
              </a:r>
            </a:p>
          </p:txBody>
        </p:sp>
        <p:grpSp>
          <p:nvGrpSpPr>
            <p:cNvPr id="26632" name="Group 6"/>
            <p:cNvGrpSpPr>
              <a:grpSpLocks/>
            </p:cNvGrpSpPr>
            <p:nvPr/>
          </p:nvGrpSpPr>
          <p:grpSpPr bwMode="auto">
            <a:xfrm>
              <a:off x="4107" y="1508"/>
              <a:ext cx="382" cy="412"/>
              <a:chOff x="2547" y="1770"/>
              <a:chExt cx="358" cy="371"/>
            </a:xfrm>
          </p:grpSpPr>
          <p:sp>
            <p:nvSpPr>
              <p:cNvPr id="26634" name="Oval 7"/>
              <p:cNvSpPr>
                <a:spLocks noChangeArrowheads="1"/>
              </p:cNvSpPr>
              <p:nvPr/>
            </p:nvSpPr>
            <p:spPr bwMode="auto">
              <a:xfrm>
                <a:off x="2547" y="198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6635" name="Oval 8"/>
              <p:cNvSpPr>
                <a:spLocks noChangeArrowheads="1"/>
              </p:cNvSpPr>
              <p:nvPr/>
            </p:nvSpPr>
            <p:spPr bwMode="auto">
              <a:xfrm>
                <a:off x="2552" y="208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6636" name="Oval 11"/>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6637" name="Oval 12"/>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grpSp>
        <p:sp>
          <p:nvSpPr>
            <p:cNvPr id="26633" name="Text Box 15"/>
            <p:cNvSpPr txBox="1">
              <a:spLocks noChangeArrowheads="1"/>
            </p:cNvSpPr>
            <p:nvPr/>
          </p:nvSpPr>
          <p:spPr bwMode="auto">
            <a:xfrm>
              <a:off x="4126" y="2206"/>
              <a:ext cx="723"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 H</a:t>
              </a:r>
            </a:p>
          </p:txBody>
        </p:sp>
      </p:grpSp>
      <p:sp>
        <p:nvSpPr>
          <p:cNvPr id="26629" name="Line 20"/>
          <p:cNvSpPr>
            <a:spLocks noChangeShapeType="1"/>
          </p:cNvSpPr>
          <p:nvPr/>
        </p:nvSpPr>
        <p:spPr bwMode="auto">
          <a:xfrm>
            <a:off x="6827838" y="5065713"/>
            <a:ext cx="0" cy="4810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0" name="Line 20"/>
          <p:cNvSpPr>
            <a:spLocks noChangeShapeType="1"/>
          </p:cNvSpPr>
          <p:nvPr/>
        </p:nvSpPr>
        <p:spPr bwMode="auto">
          <a:xfrm flipH="1">
            <a:off x="7143750" y="4700588"/>
            <a:ext cx="503238"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animEffect transition="in" filter="dissolve">
                                      <p:cBhvr>
                                        <p:cTn id="7" dur="500"/>
                                        <p:tgtEl>
                                          <p:spTgt spid="317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1747">
                                            <p:txEl>
                                              <p:pRg st="2" end="2"/>
                                            </p:txEl>
                                          </p:spTgt>
                                        </p:tgtEl>
                                        <p:attrNameLst>
                                          <p:attrName>style.visibility</p:attrName>
                                        </p:attrNameLst>
                                      </p:cBhvr>
                                      <p:to>
                                        <p:strVal val="visible"/>
                                      </p:to>
                                    </p:set>
                                    <p:animEffect transition="in" filter="dissolve">
                                      <p:cBhvr>
                                        <p:cTn id="12" dur="500"/>
                                        <p:tgtEl>
                                          <p:spTgt spid="317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H</a:t>
            </a:r>
            <a:r>
              <a:rPr lang="en-US" altLang="en-US" sz="5000" baseline="-25000">
                <a:solidFill>
                  <a:srgbClr val="002060"/>
                </a:solidFill>
                <a:latin typeface="Times New Roman" panose="02020603050405020304" pitchFamily="18" charset="0"/>
                <a:cs typeface="Times New Roman" panose="02020603050405020304" pitchFamily="18" charset="0"/>
              </a:rPr>
              <a:t>2</a:t>
            </a:r>
            <a:r>
              <a:rPr lang="en-US" altLang="en-US" sz="5000">
                <a:solidFill>
                  <a:srgbClr val="002060"/>
                </a:solidFill>
                <a:latin typeface="Times New Roman" panose="02020603050405020304" pitchFamily="18" charset="0"/>
                <a:cs typeface="Times New Roman" panose="02020603050405020304" pitchFamily="18" charset="0"/>
              </a:rPr>
              <a:t>O</a:t>
            </a:r>
          </a:p>
        </p:txBody>
      </p:sp>
      <p:sp>
        <p:nvSpPr>
          <p:cNvPr id="34819" name="Rectangle 3"/>
          <p:cNvSpPr>
            <a:spLocks noGrp="1" noChangeArrowheads="1"/>
          </p:cNvSpPr>
          <p:nvPr>
            <p:ph type="body" idx="1"/>
          </p:nvPr>
        </p:nvSpPr>
        <p:spPr>
          <a:xfrm>
            <a:off x="455613" y="1520947"/>
            <a:ext cx="8356600" cy="4497387"/>
          </a:xfrm>
        </p:spPr>
        <p:txBody>
          <a:bodyPr/>
          <a:lstStyle/>
          <a:p>
            <a:pPr marL="0" indent="0" eaLnBrk="1" hangingPunct="1">
              <a:buClr>
                <a:schemeClr val="tx1"/>
              </a:buClr>
              <a:buFont typeface="Wingdings" panose="05000000000000000000" pitchFamily="2" charset="2"/>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3) </a:t>
            </a:r>
            <a:r>
              <a:rPr lang="en-US" altLang="en-US" sz="4000" dirty="0">
                <a:solidFill>
                  <a:srgbClr val="002060"/>
                </a:solidFill>
                <a:latin typeface="Times New Roman" panose="02020603050405020304" pitchFamily="18" charset="0"/>
                <a:cs typeface="Times New Roman" panose="02020603050405020304" pitchFamily="18" charset="0"/>
              </a:rPr>
              <a:t>Electronic Geometry?  </a:t>
            </a:r>
            <a:endParaRPr lang="en-US" altLang="en-US" sz="4000" dirty="0" smtClean="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r>
              <a:rPr lang="en-US" altLang="en-US" sz="4000" dirty="0">
                <a:solidFill>
                  <a:srgbClr val="002060"/>
                </a:solidFill>
                <a:latin typeface="Times New Roman" panose="02020603050405020304" pitchFamily="18" charset="0"/>
                <a:cs typeface="Times New Roman" panose="02020603050405020304" pitchFamily="18" charset="0"/>
              </a:rPr>
              <a:t>	</a:t>
            </a:r>
            <a:r>
              <a:rPr lang="en-US" altLang="en-US" sz="4000" dirty="0" smtClean="0">
                <a:solidFill>
                  <a:srgbClr val="002060"/>
                </a:solidFill>
                <a:latin typeface="Times New Roman" panose="02020603050405020304" pitchFamily="18" charset="0"/>
                <a:cs typeface="Times New Roman" panose="02020603050405020304" pitchFamily="18" charset="0"/>
              </a:rPr>
              <a:t>Steric number?</a:t>
            </a:r>
            <a:endParaRPr lang="en-US" altLang="en-US" sz="4000" dirty="0">
              <a:solidFill>
                <a:srgbClr val="002060"/>
              </a:solidFill>
              <a:latin typeface="Times New Roman" panose="02020603050405020304" pitchFamily="18" charset="0"/>
              <a:cs typeface="Times New Roman" panose="02020603050405020304" pitchFamily="18" charset="0"/>
            </a:endParaRPr>
          </a:p>
          <a:p>
            <a:pPr marL="0" indent="0" eaLnBrk="1" hangingPunct="1">
              <a:buClr>
                <a:schemeClr val="tx1"/>
              </a:buClr>
              <a:buFont typeface="Wingdings" panose="05000000000000000000" pitchFamily="2" charset="2"/>
              <a:buNone/>
              <a:defRPr/>
            </a:pPr>
            <a:r>
              <a:rPr lang="en-US" altLang="en-US" sz="4800" dirty="0">
                <a:solidFill>
                  <a:srgbClr val="002060"/>
                </a:solidFill>
                <a:latin typeface="Times New Roman" panose="02020603050405020304" pitchFamily="18" charset="0"/>
                <a:cs typeface="Times New Roman" panose="02020603050405020304" pitchFamily="18" charset="0"/>
              </a:rPr>
              <a:t>  </a:t>
            </a:r>
            <a:r>
              <a:rPr lang="en-US" altLang="en-US" sz="4800" dirty="0">
                <a:solidFill>
                  <a:srgbClr val="002060"/>
                </a:solidFill>
                <a:latin typeface="Times New Roman" panose="02020603050405020304" pitchFamily="18" charset="0"/>
                <a:cs typeface="Times New Roman" panose="02020603050405020304" pitchFamily="18" charset="0"/>
                <a:sym typeface="Wingdings" panose="05000000000000000000" pitchFamily="2" charset="2"/>
              </a:rPr>
              <a:t>		Tetrahedral</a:t>
            </a:r>
            <a:endParaRPr lang="en-US" altLang="en-US" sz="4800" baseline="-25000" dirty="0">
              <a:solidFill>
                <a:srgbClr val="002060"/>
              </a:solidFill>
              <a:latin typeface="Times New Roman" panose="02020603050405020304" pitchFamily="18" charset="0"/>
              <a:cs typeface="Times New Roman" panose="02020603050405020304" pitchFamily="18" charset="0"/>
            </a:endParaRPr>
          </a:p>
        </p:txBody>
      </p:sp>
      <p:grpSp>
        <p:nvGrpSpPr>
          <p:cNvPr id="43" name="Group 24"/>
          <p:cNvGrpSpPr>
            <a:grpSpLocks/>
          </p:cNvGrpSpPr>
          <p:nvPr/>
        </p:nvGrpSpPr>
        <p:grpSpPr bwMode="auto">
          <a:xfrm>
            <a:off x="5400675" y="4210050"/>
            <a:ext cx="3281363" cy="2049463"/>
            <a:chOff x="3537" y="1508"/>
            <a:chExt cx="2067" cy="1197"/>
          </a:xfrm>
        </p:grpSpPr>
        <p:sp>
          <p:nvSpPr>
            <p:cNvPr id="28679" name="Text Box 5"/>
            <p:cNvSpPr txBox="1">
              <a:spLocks noChangeArrowheads="1"/>
            </p:cNvSpPr>
            <p:nvPr/>
          </p:nvSpPr>
          <p:spPr bwMode="auto">
            <a:xfrm>
              <a:off x="3537" y="1528"/>
              <a:ext cx="2067" cy="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      O    H     </a:t>
              </a:r>
            </a:p>
          </p:txBody>
        </p:sp>
        <p:grpSp>
          <p:nvGrpSpPr>
            <p:cNvPr id="28680" name="Group 6"/>
            <p:cNvGrpSpPr>
              <a:grpSpLocks/>
            </p:cNvGrpSpPr>
            <p:nvPr/>
          </p:nvGrpSpPr>
          <p:grpSpPr bwMode="auto">
            <a:xfrm>
              <a:off x="4107" y="1508"/>
              <a:ext cx="382" cy="412"/>
              <a:chOff x="2547" y="1770"/>
              <a:chExt cx="358" cy="371"/>
            </a:xfrm>
          </p:grpSpPr>
          <p:sp>
            <p:nvSpPr>
              <p:cNvPr id="28682" name="Oval 46"/>
              <p:cNvSpPr>
                <a:spLocks noChangeArrowheads="1"/>
              </p:cNvSpPr>
              <p:nvPr/>
            </p:nvSpPr>
            <p:spPr bwMode="auto">
              <a:xfrm>
                <a:off x="2547" y="198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8683" name="Oval 47"/>
              <p:cNvSpPr>
                <a:spLocks noChangeArrowheads="1"/>
              </p:cNvSpPr>
              <p:nvPr/>
            </p:nvSpPr>
            <p:spPr bwMode="auto">
              <a:xfrm>
                <a:off x="2552" y="2085"/>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8684" name="Oval 48"/>
              <p:cNvSpPr>
                <a:spLocks noChangeArrowheads="1"/>
              </p:cNvSpPr>
              <p:nvPr/>
            </p:nvSpPr>
            <p:spPr bwMode="auto">
              <a:xfrm>
                <a:off x="2717" y="1774"/>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sp>
            <p:nvSpPr>
              <p:cNvPr id="28685" name="Oval 49"/>
              <p:cNvSpPr>
                <a:spLocks noChangeArrowheads="1"/>
              </p:cNvSpPr>
              <p:nvPr/>
            </p:nvSpPr>
            <p:spPr bwMode="auto">
              <a:xfrm>
                <a:off x="2849" y="1770"/>
                <a:ext cx="56" cy="56"/>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solidFill>
                    <a:srgbClr val="002060"/>
                  </a:solidFill>
                </a:endParaRPr>
              </a:p>
            </p:txBody>
          </p:sp>
        </p:grpSp>
        <p:sp>
          <p:nvSpPr>
            <p:cNvPr id="28681" name="Text Box 15"/>
            <p:cNvSpPr txBox="1">
              <a:spLocks noChangeArrowheads="1"/>
            </p:cNvSpPr>
            <p:nvPr/>
          </p:nvSpPr>
          <p:spPr bwMode="auto">
            <a:xfrm>
              <a:off x="4126" y="2206"/>
              <a:ext cx="723" cy="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5000" b="0">
                  <a:solidFill>
                    <a:srgbClr val="002060"/>
                  </a:solidFill>
                </a:rPr>
                <a:t> H</a:t>
              </a:r>
            </a:p>
          </p:txBody>
        </p:sp>
      </p:grpSp>
      <p:sp>
        <p:nvSpPr>
          <p:cNvPr id="28677" name="Line 20"/>
          <p:cNvSpPr>
            <a:spLocks noChangeShapeType="1"/>
          </p:cNvSpPr>
          <p:nvPr/>
        </p:nvSpPr>
        <p:spPr bwMode="auto">
          <a:xfrm>
            <a:off x="6827838" y="5065713"/>
            <a:ext cx="0" cy="48101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8" name="Line 20"/>
          <p:cNvSpPr>
            <a:spLocks noChangeShapeType="1"/>
          </p:cNvSpPr>
          <p:nvPr/>
        </p:nvSpPr>
        <p:spPr bwMode="auto">
          <a:xfrm flipH="1">
            <a:off x="7143750" y="4700588"/>
            <a:ext cx="503238" cy="15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819">
                                            <p:txEl>
                                              <p:pRg st="2" end="2"/>
                                            </p:txEl>
                                          </p:spTgt>
                                        </p:tgtEl>
                                        <p:attrNameLst>
                                          <p:attrName>style.visibility</p:attrName>
                                        </p:attrNameLst>
                                      </p:cBhvr>
                                      <p:to>
                                        <p:strVal val="visible"/>
                                      </p:to>
                                    </p:set>
                                    <p:animEffect transition="in" filter="dissolve">
                                      <p:cBhvr>
                                        <p:cTn id="7" dur="500"/>
                                        <p:tgtEl>
                                          <p:spTgt spid="34819">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dissolve">
                                      <p:cBhvr>
                                        <p:cTn id="1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 </a:t>
            </a:r>
            <a:br>
              <a:rPr lang="en-US" altLang="en-US" sz="5000">
                <a:solidFill>
                  <a:srgbClr val="002060"/>
                </a:solidFill>
                <a:latin typeface="Times New Roman" panose="02020603050405020304" pitchFamily="18" charset="0"/>
                <a:cs typeface="Times New Roman" panose="02020603050405020304" pitchFamily="18" charset="0"/>
              </a:rPr>
            </a:br>
            <a:r>
              <a:rPr lang="en-US" altLang="en-US" sz="5000">
                <a:solidFill>
                  <a:srgbClr val="002060"/>
                </a:solidFill>
                <a:latin typeface="Times New Roman" panose="02020603050405020304" pitchFamily="18" charset="0"/>
                <a:cs typeface="Times New Roman" panose="02020603050405020304" pitchFamily="18" charset="0"/>
              </a:rPr>
              <a:t>Example: H</a:t>
            </a:r>
            <a:r>
              <a:rPr lang="en-US" altLang="en-US" sz="5000" baseline="-25000">
                <a:solidFill>
                  <a:srgbClr val="002060"/>
                </a:solidFill>
                <a:latin typeface="Times New Roman" panose="02020603050405020304" pitchFamily="18" charset="0"/>
                <a:cs typeface="Times New Roman" panose="02020603050405020304" pitchFamily="18" charset="0"/>
              </a:rPr>
              <a:t>2</a:t>
            </a:r>
            <a:r>
              <a:rPr lang="en-US" altLang="en-US" sz="5000">
                <a:solidFill>
                  <a:srgbClr val="002060"/>
                </a:solidFill>
                <a:latin typeface="Times New Roman" panose="02020603050405020304" pitchFamily="18" charset="0"/>
                <a:cs typeface="Times New Roman" panose="02020603050405020304" pitchFamily="18" charset="0"/>
              </a:rPr>
              <a:t>O</a:t>
            </a:r>
          </a:p>
        </p:txBody>
      </p:sp>
      <p:sp>
        <p:nvSpPr>
          <p:cNvPr id="33795" name="Rectangle 3"/>
          <p:cNvSpPr>
            <a:spLocks noGrp="1" noChangeArrowheads="1"/>
          </p:cNvSpPr>
          <p:nvPr>
            <p:ph type="body" idx="1"/>
          </p:nvPr>
        </p:nvSpPr>
        <p:spPr>
          <a:xfrm>
            <a:off x="0" y="1598613"/>
            <a:ext cx="9144000" cy="4497387"/>
          </a:xfrm>
        </p:spPr>
        <p:txBody>
          <a:bodyPr/>
          <a:lstStyle/>
          <a:p>
            <a:pPr marL="0" indent="0" eaLnBrk="1" hangingPunct="1">
              <a:buClr>
                <a:schemeClr val="tx1"/>
              </a:buClr>
              <a:buFont typeface="Wingdings" panose="05000000000000000000" pitchFamily="2" charset="2"/>
              <a:buNone/>
              <a:defRPr/>
            </a:pPr>
            <a:r>
              <a:rPr lang="en-US" altLang="en-US" sz="4000" dirty="0" smtClean="0">
                <a:solidFill>
                  <a:srgbClr val="002060"/>
                </a:solidFill>
                <a:latin typeface="Times New Roman" panose="02020603050405020304" pitchFamily="18" charset="0"/>
                <a:cs typeface="Times New Roman" panose="02020603050405020304" pitchFamily="18" charset="0"/>
              </a:rPr>
              <a:t>4) </a:t>
            </a:r>
            <a:r>
              <a:rPr lang="en-US" altLang="en-US" sz="4000" dirty="0">
                <a:solidFill>
                  <a:srgbClr val="002060"/>
                </a:solidFill>
                <a:latin typeface="Times New Roman" panose="02020603050405020304" pitchFamily="18" charset="0"/>
                <a:cs typeface="Times New Roman" panose="02020603050405020304" pitchFamily="18" charset="0"/>
              </a:rPr>
              <a:t>Molecular Geometry?  Hint: What is the furthest apart you can spread two atoms plus two </a:t>
            </a:r>
            <a:r>
              <a:rPr lang="en-US" altLang="en-US" sz="4000" dirty="0" err="1">
                <a:solidFill>
                  <a:srgbClr val="002060"/>
                </a:solidFill>
                <a:latin typeface="Times New Roman" panose="02020603050405020304" pitchFamily="18" charset="0"/>
                <a:cs typeface="Times New Roman" panose="02020603050405020304" pitchFamily="18" charset="0"/>
              </a:rPr>
              <a:t>unbonded</a:t>
            </a:r>
            <a:r>
              <a:rPr lang="en-US" altLang="en-US" sz="4000" dirty="0">
                <a:solidFill>
                  <a:srgbClr val="002060"/>
                </a:solidFill>
                <a:latin typeface="Times New Roman" panose="02020603050405020304" pitchFamily="18" charset="0"/>
                <a:cs typeface="Times New Roman" panose="02020603050405020304" pitchFamily="18" charset="0"/>
              </a:rPr>
              <a:t> pairs of electrons attached to a central atom?  Think in 3D!</a:t>
            </a:r>
          </a:p>
          <a:p>
            <a:pPr marL="0" indent="0" eaLnBrk="1" hangingPunct="1">
              <a:buClr>
                <a:schemeClr val="tx1"/>
              </a:buClr>
              <a:buFont typeface="Wingdings" panose="05000000000000000000" pitchFamily="2" charset="2"/>
              <a:buNone/>
              <a:defRPr/>
            </a:pPr>
            <a:r>
              <a:rPr lang="en-US" altLang="en-US" sz="6600" baseline="-25000" dirty="0">
                <a:solidFill>
                  <a:srgbClr val="002060"/>
                </a:solidFill>
                <a:latin typeface="Times New Roman" panose="02020603050405020304" pitchFamily="18" charset="0"/>
                <a:cs typeface="Times New Roman" panose="02020603050405020304" pitchFamily="18" charset="0"/>
              </a:rPr>
              <a:t>		Bent</a:t>
            </a:r>
          </a:p>
        </p:txBody>
      </p:sp>
      <p:grpSp>
        <p:nvGrpSpPr>
          <p:cNvPr id="27652" name="Group 26"/>
          <p:cNvGrpSpPr>
            <a:grpSpLocks/>
          </p:cNvGrpSpPr>
          <p:nvPr/>
        </p:nvGrpSpPr>
        <p:grpSpPr bwMode="auto">
          <a:xfrm>
            <a:off x="4738688" y="4071938"/>
            <a:ext cx="4878387" cy="2574925"/>
            <a:chOff x="2911" y="2218"/>
            <a:chExt cx="3073" cy="1622"/>
          </a:xfrm>
        </p:grpSpPr>
        <p:sp>
          <p:nvSpPr>
            <p:cNvPr id="27653" name="Text Box 5"/>
            <p:cNvSpPr txBox="1">
              <a:spLocks noChangeArrowheads="1"/>
            </p:cNvSpPr>
            <p:nvPr/>
          </p:nvSpPr>
          <p:spPr bwMode="auto">
            <a:xfrm>
              <a:off x="5042" y="2949"/>
              <a:ext cx="94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H</a:t>
              </a:r>
            </a:p>
          </p:txBody>
        </p:sp>
        <p:sp>
          <p:nvSpPr>
            <p:cNvPr id="27654" name="Text Box 7"/>
            <p:cNvSpPr txBox="1">
              <a:spLocks noChangeArrowheads="1"/>
            </p:cNvSpPr>
            <p:nvPr/>
          </p:nvSpPr>
          <p:spPr bwMode="auto">
            <a:xfrm>
              <a:off x="3816" y="2674"/>
              <a:ext cx="1847"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	O    </a:t>
              </a:r>
            </a:p>
          </p:txBody>
        </p:sp>
        <p:sp>
          <p:nvSpPr>
            <p:cNvPr id="27655" name="Text Box 8"/>
            <p:cNvSpPr txBox="1">
              <a:spLocks noChangeArrowheads="1"/>
            </p:cNvSpPr>
            <p:nvPr/>
          </p:nvSpPr>
          <p:spPr bwMode="auto">
            <a:xfrm>
              <a:off x="4624" y="3360"/>
              <a:ext cx="942"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4400" b="0"/>
                <a:t>H</a:t>
              </a:r>
            </a:p>
          </p:txBody>
        </p:sp>
        <p:sp>
          <p:nvSpPr>
            <p:cNvPr id="27656" name="Line 10"/>
            <p:cNvSpPr>
              <a:spLocks noChangeShapeType="1"/>
            </p:cNvSpPr>
            <p:nvPr/>
          </p:nvSpPr>
          <p:spPr bwMode="auto">
            <a:xfrm flipH="1">
              <a:off x="4053" y="3030"/>
              <a:ext cx="367" cy="31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7" name="Line 11"/>
            <p:cNvSpPr>
              <a:spLocks noChangeShapeType="1"/>
            </p:cNvSpPr>
            <p:nvPr/>
          </p:nvSpPr>
          <p:spPr bwMode="auto">
            <a:xfrm>
              <a:off x="4602" y="3094"/>
              <a:ext cx="202" cy="3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8" name="Line 12"/>
            <p:cNvSpPr>
              <a:spLocks noChangeShapeType="1"/>
            </p:cNvSpPr>
            <p:nvPr/>
          </p:nvSpPr>
          <p:spPr bwMode="auto">
            <a:xfrm>
              <a:off x="4730" y="2966"/>
              <a:ext cx="348" cy="192"/>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Line 13"/>
            <p:cNvSpPr>
              <a:spLocks noChangeShapeType="1"/>
            </p:cNvSpPr>
            <p:nvPr/>
          </p:nvSpPr>
          <p:spPr bwMode="auto">
            <a:xfrm flipV="1">
              <a:off x="4566" y="2372"/>
              <a:ext cx="0" cy="411"/>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0" name="Oval 14"/>
            <p:cNvSpPr>
              <a:spLocks noChangeArrowheads="1"/>
            </p:cNvSpPr>
            <p:nvPr/>
          </p:nvSpPr>
          <p:spPr bwMode="auto">
            <a:xfrm>
              <a:off x="4492" y="2291"/>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7661" name="Oval 15"/>
            <p:cNvSpPr>
              <a:spLocks noChangeArrowheads="1"/>
            </p:cNvSpPr>
            <p:nvPr/>
          </p:nvSpPr>
          <p:spPr bwMode="auto">
            <a:xfrm>
              <a:off x="4579" y="2288"/>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7662" name="Line 16"/>
            <p:cNvSpPr>
              <a:spLocks noChangeShapeType="1"/>
            </p:cNvSpPr>
            <p:nvPr/>
          </p:nvSpPr>
          <p:spPr bwMode="auto">
            <a:xfrm flipH="1">
              <a:off x="4008" y="2435"/>
              <a:ext cx="465" cy="870"/>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3" name="Line 17"/>
            <p:cNvSpPr>
              <a:spLocks noChangeShapeType="1"/>
            </p:cNvSpPr>
            <p:nvPr/>
          </p:nvSpPr>
          <p:spPr bwMode="auto">
            <a:xfrm>
              <a:off x="4658" y="2436"/>
              <a:ext cx="520" cy="613"/>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4" name="Line 18"/>
            <p:cNvSpPr>
              <a:spLocks noChangeShapeType="1"/>
            </p:cNvSpPr>
            <p:nvPr/>
          </p:nvSpPr>
          <p:spPr bwMode="auto">
            <a:xfrm>
              <a:off x="4118" y="3478"/>
              <a:ext cx="550" cy="101"/>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Line 19"/>
            <p:cNvSpPr>
              <a:spLocks noChangeShapeType="1"/>
            </p:cNvSpPr>
            <p:nvPr/>
          </p:nvSpPr>
          <p:spPr bwMode="auto">
            <a:xfrm flipH="1">
              <a:off x="4950" y="3286"/>
              <a:ext cx="265" cy="293"/>
            </a:xfrm>
            <a:prstGeom prst="line">
              <a:avLst/>
            </a:prstGeom>
            <a:noFill/>
            <a:ln w="381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6" name="AutoShape 20"/>
            <p:cNvSpPr>
              <a:spLocks noChangeArrowheads="1"/>
            </p:cNvSpPr>
            <p:nvPr/>
          </p:nvSpPr>
          <p:spPr bwMode="auto">
            <a:xfrm rot="1877494">
              <a:off x="3776" y="2218"/>
              <a:ext cx="348" cy="1078"/>
            </a:xfrm>
            <a:prstGeom prst="curvedRightArrow">
              <a:avLst>
                <a:gd name="adj1" fmla="val 1836"/>
                <a:gd name="adj2" fmla="val 62442"/>
                <a:gd name="adj3" fmla="val 33333"/>
              </a:avLst>
            </a:prstGeom>
            <a:solidFill>
              <a:srgbClr val="FF0000"/>
            </a:solidFill>
            <a:ln w="762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7667" name="Text Box 21"/>
            <p:cNvSpPr txBox="1">
              <a:spLocks noChangeArrowheads="1"/>
            </p:cNvSpPr>
            <p:nvPr/>
          </p:nvSpPr>
          <p:spPr bwMode="auto">
            <a:xfrm>
              <a:off x="2911" y="2456"/>
              <a:ext cx="1208"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50000"/>
                </a:spcBef>
                <a:buClrTx/>
                <a:buSzTx/>
                <a:buFontTx/>
                <a:buNone/>
              </a:pPr>
              <a:r>
                <a:rPr lang="en-US" altLang="en-US" sz="3000" b="0"/>
                <a:t>~109.5</a:t>
              </a:r>
              <a:r>
                <a:rPr lang="en-US" altLang="en-US" sz="3000" b="0" baseline="30000"/>
                <a:t>o</a:t>
              </a:r>
            </a:p>
          </p:txBody>
        </p:sp>
        <p:sp>
          <p:nvSpPr>
            <p:cNvPr id="27668" name="AutoShape 22"/>
            <p:cNvSpPr>
              <a:spLocks noChangeArrowheads="1"/>
            </p:cNvSpPr>
            <p:nvPr/>
          </p:nvSpPr>
          <p:spPr bwMode="auto">
            <a:xfrm>
              <a:off x="4288" y="2294"/>
              <a:ext cx="192" cy="138"/>
            </a:xfrm>
            <a:prstGeom prst="triangle">
              <a:avLst>
                <a:gd name="adj" fmla="val 50000"/>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grpSp>
          <p:nvGrpSpPr>
            <p:cNvPr id="27669" name="Group 25"/>
            <p:cNvGrpSpPr>
              <a:grpSpLocks/>
            </p:cNvGrpSpPr>
            <p:nvPr/>
          </p:nvGrpSpPr>
          <p:grpSpPr bwMode="auto">
            <a:xfrm rot="-5400000">
              <a:off x="3893" y="3353"/>
              <a:ext cx="143" cy="59"/>
              <a:chOff x="3884" y="3389"/>
              <a:chExt cx="143" cy="59"/>
            </a:xfrm>
          </p:grpSpPr>
          <p:sp>
            <p:nvSpPr>
              <p:cNvPr id="27670" name="Oval 23"/>
              <p:cNvSpPr>
                <a:spLocks noChangeArrowheads="1"/>
              </p:cNvSpPr>
              <p:nvPr/>
            </p:nvSpPr>
            <p:spPr bwMode="auto">
              <a:xfrm rot="-5400000">
                <a:off x="3884" y="3392"/>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sp>
            <p:nvSpPr>
              <p:cNvPr id="27671" name="Oval 24"/>
              <p:cNvSpPr>
                <a:spLocks noChangeArrowheads="1"/>
              </p:cNvSpPr>
              <p:nvPr/>
            </p:nvSpPr>
            <p:spPr bwMode="auto">
              <a:xfrm rot="-5400000">
                <a:off x="3971" y="3389"/>
                <a:ext cx="56" cy="5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tx2"/>
                  </a:buClr>
                  <a:buSzPct val="115000"/>
                  <a:buFont typeface="Wingdings" panose="05000000000000000000" pitchFamily="2" charset="2"/>
                  <a:buChar char="§"/>
                  <a:defRPr sz="3200">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2"/>
                  </a:buClr>
                  <a:buSzPct val="11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2"/>
                  </a:buClr>
                  <a:buSzPct val="11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11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1800"/>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
        <p:nvSpPr>
          <p:cNvPr id="7171" name="Rectangle 3"/>
          <p:cNvSpPr>
            <a:spLocks noGrp="1" noChangeArrowheads="1"/>
          </p:cNvSpPr>
          <p:nvPr>
            <p:ph type="body" idx="1"/>
          </p:nvPr>
        </p:nvSpPr>
        <p:spPr/>
        <p:txBody>
          <a:bodyPr/>
          <a:lstStyle/>
          <a:p>
            <a:pPr marL="0" indent="0" eaLnBrk="1" hangingPunct="1">
              <a:buClr>
                <a:srgbClr val="002060"/>
              </a:buClr>
              <a:buFont typeface="Wingdings" panose="05000000000000000000" pitchFamily="2" charset="2"/>
              <a:buNone/>
              <a:defRPr/>
            </a:pPr>
            <a:r>
              <a:rPr lang="en-US" altLang="en-US" sz="5000">
                <a:solidFill>
                  <a:srgbClr val="002060"/>
                </a:solidFill>
                <a:latin typeface="Times New Roman" panose="02020603050405020304" pitchFamily="18" charset="0"/>
                <a:cs typeface="Times New Roman" panose="02020603050405020304" pitchFamily="18" charset="0"/>
              </a:rPr>
              <a:t>Why is this important to know?</a:t>
            </a:r>
          </a:p>
          <a:p>
            <a:pPr marL="0" indent="0" eaLnBrk="1" hangingPunct="1">
              <a:buClr>
                <a:srgbClr val="002060"/>
              </a:buClr>
              <a:buFont typeface="Wingdings" panose="05000000000000000000" pitchFamily="2" charset="2"/>
              <a:buNone/>
              <a:defRPr/>
            </a:pPr>
            <a:r>
              <a:rPr lang="en-US" altLang="en-US" sz="5000">
                <a:solidFill>
                  <a:srgbClr val="002060"/>
                </a:solidFill>
                <a:latin typeface="Times New Roman" panose="02020603050405020304" pitchFamily="18" charset="0"/>
                <a:cs typeface="Times New Roman" panose="02020603050405020304" pitchFamily="18" charset="0"/>
              </a:rPr>
              <a:t>It explains how molecules and ions behave.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dissolve">
                                      <p:cBhvr>
                                        <p:cTn id="7"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
        <p:nvSpPr>
          <p:cNvPr id="8195" name="Rectangle 3"/>
          <p:cNvSpPr>
            <a:spLocks noGrp="1" noChangeArrowheads="1"/>
          </p:cNvSpPr>
          <p:nvPr>
            <p:ph type="body" idx="1"/>
          </p:nvPr>
        </p:nvSpPr>
        <p:spPr/>
        <p:txBody>
          <a:bodyPr/>
          <a:lstStyle/>
          <a:p>
            <a:pPr marL="0" indent="0" eaLnBrk="1" hangingPunct="1">
              <a:lnSpc>
                <a:spcPct val="90000"/>
              </a:lnSpc>
              <a:buClr>
                <a:srgbClr val="002060"/>
              </a:buClr>
              <a:buFont typeface="Wingdings" panose="05000000000000000000" pitchFamily="2" charset="2"/>
              <a:buNone/>
              <a:defRPr/>
            </a:pPr>
            <a:r>
              <a:rPr lang="en-US" altLang="en-US" sz="5000">
                <a:solidFill>
                  <a:srgbClr val="002060"/>
                </a:solidFill>
                <a:latin typeface="Times New Roman" panose="02020603050405020304" pitchFamily="18" charset="0"/>
                <a:cs typeface="Times New Roman" panose="02020603050405020304" pitchFamily="18" charset="0"/>
              </a:rPr>
              <a:t>For example: </a:t>
            </a:r>
          </a:p>
          <a:p>
            <a:pPr marL="0" indent="0" eaLnBrk="1" hangingPunct="1">
              <a:lnSpc>
                <a:spcPct val="90000"/>
              </a:lnSpc>
              <a:buClr>
                <a:srgbClr val="002060"/>
              </a:buClr>
              <a:buFont typeface="Wingdings" panose="05000000000000000000" pitchFamily="2" charset="2"/>
              <a:buNone/>
              <a:defRPr/>
            </a:pPr>
            <a:r>
              <a:rPr lang="en-US" altLang="en-US" sz="5000">
                <a:solidFill>
                  <a:srgbClr val="002060"/>
                </a:solidFill>
                <a:latin typeface="Times New Roman" panose="02020603050405020304" pitchFamily="18" charset="0"/>
                <a:cs typeface="Times New Roman" panose="02020603050405020304" pitchFamily="18" charset="0"/>
              </a:rPr>
              <a:t>It explains why water molecules are so good at dissolving ionic substances even though water does not have an ionic bond.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dissolve">
                                      <p:cBhvr>
                                        <p:cTn id="7"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838200"/>
            <a:ext cx="8226425" cy="1736725"/>
          </a:xfrm>
        </p:spPr>
        <p:txBody>
          <a:bodyPr/>
          <a:lstStyle/>
          <a:p>
            <a:pPr eaLnBrk="1" hangingPunct="1">
              <a:defRPr/>
            </a:pPr>
            <a:r>
              <a:rPr lang="en-US" altLang="en-US" sz="6000">
                <a:solidFill>
                  <a:srgbClr val="002060"/>
                </a:solidFill>
                <a:latin typeface="Times New Roman" panose="02020603050405020304" pitchFamily="18" charset="0"/>
                <a:cs typeface="Times New Roman" panose="02020603050405020304" pitchFamily="18" charset="0"/>
              </a:rPr>
              <a:t>VSEPR THEORY:</a:t>
            </a:r>
          </a:p>
        </p:txBody>
      </p:sp>
      <p:sp>
        <p:nvSpPr>
          <p:cNvPr id="2051" name="Rectangle 3"/>
          <p:cNvSpPr>
            <a:spLocks noGrp="1" noChangeArrowheads="1"/>
          </p:cNvSpPr>
          <p:nvPr>
            <p:ph type="subTitle" idx="1"/>
          </p:nvPr>
        </p:nvSpPr>
        <p:spPr>
          <a:xfrm>
            <a:off x="1295400" y="3048000"/>
            <a:ext cx="6400800" cy="2554288"/>
          </a:xfrm>
        </p:spPr>
        <p:txBody>
          <a:bodyPr/>
          <a:lstStyle/>
          <a:p>
            <a:pPr eaLnBrk="1" hangingPunct="1">
              <a:defRPr/>
            </a:pPr>
            <a:r>
              <a:rPr lang="en-US" altLang="en-US" sz="4600">
                <a:solidFill>
                  <a:srgbClr val="002060"/>
                </a:solidFill>
                <a:latin typeface="Times New Roman" panose="02020603050405020304" pitchFamily="18" charset="0"/>
                <a:cs typeface="Times New Roman" panose="02020603050405020304" pitchFamily="18" charset="0"/>
              </a:rPr>
              <a:t>How do we determine the shapes of molecules and 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5613" y="155820"/>
            <a:ext cx="8226425" cy="1143000"/>
          </a:xfrm>
        </p:spPr>
        <p:txBody>
          <a:bodyPr/>
          <a:lstStyle/>
          <a:p>
            <a:pPr eaLnBrk="1" hangingPunct="1">
              <a:defRPr/>
            </a:pPr>
            <a:r>
              <a:rPr lang="en-US" altLang="en-US" sz="5000" dirty="0">
                <a:solidFill>
                  <a:srgbClr val="002060"/>
                </a:solidFill>
                <a:latin typeface="Times New Roman" panose="02020603050405020304" pitchFamily="18" charset="0"/>
                <a:cs typeface="Times New Roman" panose="02020603050405020304" pitchFamily="18" charset="0"/>
              </a:rPr>
              <a:t>VSEPR THEORY</a:t>
            </a:r>
            <a:r>
              <a:rPr lang="en-US" altLang="en-US" sz="5000" dirty="0" smtClean="0">
                <a:solidFill>
                  <a:srgbClr val="002060"/>
                </a:solidFill>
                <a:latin typeface="Times New Roman" panose="02020603050405020304" pitchFamily="18" charset="0"/>
                <a:cs typeface="Times New Roman" panose="02020603050405020304" pitchFamily="18" charset="0"/>
              </a:rPr>
              <a:t>:</a:t>
            </a:r>
            <a:endParaRPr lang="en-US" altLang="en-US" sz="5000" dirty="0">
              <a:solidFill>
                <a:srgbClr val="002060"/>
              </a:solidFill>
              <a:latin typeface="Times New Roman" panose="02020603050405020304" pitchFamily="18" charset="0"/>
              <a:cs typeface="Times New Roman" panose="02020603050405020304" pitchFamily="18" charset="0"/>
            </a:endParaRPr>
          </a:p>
        </p:txBody>
      </p:sp>
      <p:sp>
        <p:nvSpPr>
          <p:cNvPr id="11267" name="Rectangle 3"/>
          <p:cNvSpPr>
            <a:spLocks noGrp="1" noChangeArrowheads="1"/>
          </p:cNvSpPr>
          <p:nvPr>
            <p:ph type="body" idx="1"/>
          </p:nvPr>
        </p:nvSpPr>
        <p:spPr>
          <a:xfrm>
            <a:off x="455613" y="2337162"/>
            <a:ext cx="8226425" cy="4497387"/>
          </a:xfrm>
        </p:spPr>
        <p:txBody>
          <a:bodyPr/>
          <a:lstStyle/>
          <a:p>
            <a:pPr marL="0" indent="0" eaLnBrk="1" hangingPunct="1">
              <a:buClr>
                <a:srgbClr val="002060"/>
              </a:buClr>
              <a:buFont typeface="Wingdings" panose="05000000000000000000" pitchFamily="2" charset="2"/>
              <a:buNone/>
              <a:defRPr/>
            </a:pPr>
            <a:r>
              <a:rPr lang="en-US" altLang="en-US" sz="5000" dirty="0">
                <a:solidFill>
                  <a:srgbClr val="002060"/>
                </a:solidFill>
                <a:latin typeface="Times New Roman" panose="02020603050405020304" pitchFamily="18" charset="0"/>
                <a:cs typeface="Times New Roman" panose="02020603050405020304" pitchFamily="18" charset="0"/>
              </a:rPr>
              <a:t>1) Determine the central atom (usually the atom with the lowest electronegativity or the atom capable of forming the most bonds).</a:t>
            </a:r>
          </a:p>
        </p:txBody>
      </p:sp>
      <p:sp>
        <p:nvSpPr>
          <p:cNvPr id="2" name="TextBox 1"/>
          <p:cNvSpPr txBox="1"/>
          <p:nvPr/>
        </p:nvSpPr>
        <p:spPr>
          <a:xfrm>
            <a:off x="316524" y="1078528"/>
            <a:ext cx="8636147" cy="769441"/>
          </a:xfrm>
          <a:prstGeom prst="rect">
            <a:avLst/>
          </a:prstGeom>
          <a:noFill/>
        </p:spPr>
        <p:txBody>
          <a:bodyPr wrap="none" rtlCol="0">
            <a:spAutoFit/>
          </a:bodyPr>
          <a:lstStyle/>
          <a:p>
            <a:r>
              <a:rPr lang="en-US" altLang="en-US" sz="4400" dirty="0" smtClean="0">
                <a:solidFill>
                  <a:srgbClr val="002060"/>
                </a:solidFill>
                <a:latin typeface="Times New Roman" panose="02020603050405020304" pitchFamily="18" charset="0"/>
                <a:cs typeface="Times New Roman" panose="02020603050405020304" pitchFamily="18" charset="0"/>
              </a:rPr>
              <a:t>Procedures </a:t>
            </a:r>
            <a:r>
              <a:rPr lang="en-US" altLang="en-US" sz="4400" dirty="0">
                <a:solidFill>
                  <a:srgbClr val="002060"/>
                </a:solidFill>
                <a:latin typeface="Times New Roman" panose="02020603050405020304" pitchFamily="18" charset="0"/>
                <a:cs typeface="Times New Roman" panose="02020603050405020304" pitchFamily="18" charset="0"/>
              </a:rPr>
              <a:t>to determine Geometry</a:t>
            </a:r>
            <a:endParaRPr lang="en-US"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55613" y="1598613"/>
            <a:ext cx="8226425" cy="4743450"/>
          </a:xfrm>
        </p:spPr>
        <p:txBody>
          <a:bodyPr/>
          <a:lstStyle/>
          <a:p>
            <a:pPr marL="0" indent="0" eaLnBrk="1" hangingPunct="1">
              <a:buClr>
                <a:srgbClr val="002060"/>
              </a:buClr>
              <a:buFont typeface="Wingdings" panose="05000000000000000000" pitchFamily="2" charset="2"/>
              <a:buNone/>
              <a:defRPr/>
            </a:pPr>
            <a:r>
              <a:rPr lang="EN-US" altLang="en-US" sz="3600" dirty="0">
                <a:solidFill>
                  <a:srgbClr val="002060"/>
                </a:solidFill>
                <a:effectLst/>
                <a:latin typeface="Times New Roman" panose="02020603050405020304" pitchFamily="18" charset="0"/>
                <a:cs typeface="Times New Roman" panose="02020603050405020304" pitchFamily="18" charset="0"/>
              </a:rPr>
              <a:t>2) Draw the electron dot </a:t>
            </a:r>
            <a:r>
              <a:rPr lang="EN-US" altLang="en-US" sz="3600" dirty="0" smtClean="0">
                <a:solidFill>
                  <a:srgbClr val="002060"/>
                </a:solidFill>
                <a:effectLst/>
                <a:latin typeface="Times New Roman" panose="02020603050405020304" pitchFamily="18" charset="0"/>
                <a:cs typeface="Times New Roman" panose="02020603050405020304" pitchFamily="18" charset="0"/>
              </a:rPr>
              <a:t>structure</a:t>
            </a:r>
          </a:p>
          <a:p>
            <a:pPr marL="0" indent="0" eaLnBrk="1" hangingPunct="1">
              <a:buClr>
                <a:srgbClr val="002060"/>
              </a:buClr>
              <a:buFont typeface="Wingdings" panose="05000000000000000000" pitchFamily="2" charset="2"/>
              <a:buNone/>
              <a:defRPr/>
            </a:pPr>
            <a:endParaRPr lang="EN-US" altLang="en-US" sz="3600" dirty="0">
              <a:solidFill>
                <a:srgbClr val="002060"/>
              </a:solidFill>
              <a:effectLst/>
              <a:latin typeface="Times New Roman" panose="02020603050405020304" pitchFamily="18" charset="0"/>
              <a:cs typeface="Times New Roman" panose="02020603050405020304" pitchFamily="18" charset="0"/>
            </a:endParaRPr>
          </a:p>
          <a:p>
            <a:pPr marL="0" indent="0" eaLnBrk="1" hangingPunct="1">
              <a:lnSpc>
                <a:spcPct val="90000"/>
              </a:lnSpc>
              <a:buClr>
                <a:srgbClr val="002060"/>
              </a:buClr>
              <a:buNone/>
              <a:defRPr/>
            </a:pPr>
            <a:r>
              <a:rPr lang="EN-US" altLang="EN-US" sz="3600" dirty="0">
                <a:solidFill>
                  <a:srgbClr val="002060"/>
                </a:solidFill>
                <a:effectLst/>
                <a:latin typeface="Times New Roman" panose="02020603050405020304" pitchFamily="18" charset="0"/>
                <a:cs typeface="Times New Roman" panose="02020603050405020304" pitchFamily="18" charset="0"/>
              </a:rPr>
              <a:t>3</a:t>
            </a:r>
            <a:r>
              <a:rPr lang="EN-US" altLang="EN-US" sz="3600" dirty="0" smtClean="0">
                <a:solidFill>
                  <a:srgbClr val="002060"/>
                </a:solidFill>
                <a:effectLst/>
                <a:latin typeface="Times New Roman" panose="02020603050405020304" pitchFamily="18" charset="0"/>
                <a:cs typeface="Times New Roman" panose="02020603050405020304" pitchFamily="18" charset="0"/>
              </a:rPr>
              <a:t>)</a:t>
            </a:r>
            <a:r>
              <a:rPr lang="EN-US" altLang="EN-US" sz="3600" dirty="0">
                <a:solidFill>
                  <a:srgbClr val="002060"/>
                </a:solidFill>
                <a:effectLst/>
                <a:latin typeface="Times New Roman" panose="02020603050405020304" pitchFamily="18" charset="0"/>
                <a:cs typeface="Times New Roman" panose="02020603050405020304" pitchFamily="18" charset="0"/>
              </a:rPr>
              <a:t> </a:t>
            </a:r>
            <a:r>
              <a:rPr lang="EN-US" altLang="EN-US" sz="3600" dirty="0" smtClean="0">
                <a:solidFill>
                  <a:srgbClr val="002060"/>
                </a:solidFill>
                <a:effectLst/>
                <a:latin typeface="Times New Roman" panose="02020603050405020304" pitchFamily="18" charset="0"/>
                <a:cs typeface="Times New Roman" panose="02020603050405020304" pitchFamily="18" charset="0"/>
              </a:rPr>
              <a:t>Determine </a:t>
            </a:r>
            <a:r>
              <a:rPr lang="EN-US" altLang="EN-US" sz="3600" dirty="0">
                <a:solidFill>
                  <a:srgbClr val="002060"/>
                </a:solidFill>
                <a:effectLst/>
                <a:latin typeface="Times New Roman" panose="02020603050405020304" pitchFamily="18" charset="0"/>
                <a:cs typeface="Times New Roman" panose="02020603050405020304" pitchFamily="18" charset="0"/>
              </a:rPr>
              <a:t>the </a:t>
            </a:r>
            <a:r>
              <a:rPr lang="EN-US" altLang="EN-US" sz="3600" b="1" dirty="0">
                <a:solidFill>
                  <a:srgbClr val="002060"/>
                </a:solidFill>
                <a:effectLst/>
                <a:latin typeface="Times New Roman" panose="02020603050405020304" pitchFamily="18" charset="0"/>
                <a:cs typeface="Times New Roman" panose="02020603050405020304" pitchFamily="18" charset="0"/>
              </a:rPr>
              <a:t>electronic geometry </a:t>
            </a:r>
            <a:r>
              <a:rPr lang="EN-US" altLang="EN-US" sz="3600" dirty="0">
                <a:solidFill>
                  <a:srgbClr val="002060"/>
                </a:solidFill>
                <a:effectLst/>
                <a:latin typeface="Times New Roman" panose="02020603050405020304" pitchFamily="18" charset="0"/>
                <a:cs typeface="Times New Roman" panose="02020603050405020304" pitchFamily="18" charset="0"/>
              </a:rPr>
              <a:t>(based on the number of sites of electron </a:t>
            </a:r>
            <a:r>
              <a:rPr lang="EN-US" altLang="EN-US" sz="3600" dirty="0" smtClean="0">
                <a:solidFill>
                  <a:srgbClr val="002060"/>
                </a:solidFill>
                <a:effectLst/>
                <a:latin typeface="Times New Roman" panose="02020603050405020304" pitchFamily="18" charset="0"/>
                <a:cs typeface="Times New Roman" panose="02020603050405020304" pitchFamily="18" charset="0"/>
              </a:rPr>
              <a:t>density; </a:t>
            </a:r>
            <a:r>
              <a:rPr lang="EN-US" altLang="EN-US" sz="3600" b="1" dirty="0" smtClean="0">
                <a:solidFill>
                  <a:srgbClr val="002060"/>
                </a:solidFill>
                <a:effectLst/>
                <a:latin typeface="Times New Roman" panose="02020603050405020304" pitchFamily="18" charset="0"/>
                <a:cs typeface="Times New Roman" panose="02020603050405020304" pitchFamily="18" charset="0"/>
              </a:rPr>
              <a:t>steric number</a:t>
            </a:r>
            <a:r>
              <a:rPr lang="EN-US" altLang="EN-US" sz="3600" dirty="0" smtClean="0">
                <a:solidFill>
                  <a:srgbClr val="002060"/>
                </a:solidFill>
                <a:effectLst/>
                <a:latin typeface="Times New Roman" panose="02020603050405020304" pitchFamily="18" charset="0"/>
                <a:cs typeface="Times New Roman" panose="02020603050405020304" pitchFamily="18" charset="0"/>
              </a:rPr>
              <a:t>)</a:t>
            </a:r>
            <a:endParaRPr lang="en-US" altLang="EN-US" sz="3600" dirty="0">
              <a:solidFill>
                <a:srgbClr val="002060"/>
              </a:solidFill>
              <a:effectLst/>
              <a:latin typeface="Times New Roman" panose="02020603050405020304" pitchFamily="18" charset="0"/>
              <a:cs typeface="Times New Roman" panose="02020603050405020304" pitchFamily="18" charset="0"/>
            </a:endParaRPr>
          </a:p>
          <a:p>
            <a:pPr marL="0" indent="0" eaLnBrk="1" hangingPunct="1">
              <a:lnSpc>
                <a:spcPct val="90000"/>
              </a:lnSpc>
              <a:buClr>
                <a:srgbClr val="002060"/>
              </a:buClr>
              <a:buNone/>
              <a:defRPr/>
            </a:pPr>
            <a:endParaRPr lang="en-US" altLang="en-US" sz="3600" dirty="0">
              <a:effectLst/>
              <a:latin typeface="Times New Roman" panose="02020603050405020304" pitchFamily="18" charset="0"/>
              <a:cs typeface="Times New Roman" panose="02020603050405020304" pitchFamily="18" charset="0"/>
            </a:endParaRPr>
          </a:p>
          <a:p>
            <a:pPr marL="0" indent="0" eaLnBrk="1" hangingPunct="1">
              <a:lnSpc>
                <a:spcPct val="90000"/>
              </a:lnSpc>
              <a:buClr>
                <a:srgbClr val="002060"/>
              </a:buClr>
              <a:buNone/>
              <a:defRPr/>
            </a:pPr>
            <a:r>
              <a:rPr lang="EN-US" altLang="EN-US" sz="3600" dirty="0">
                <a:solidFill>
                  <a:srgbClr val="002060"/>
                </a:solidFill>
                <a:effectLst/>
                <a:latin typeface="Times New Roman" panose="02020603050405020304" pitchFamily="18" charset="0"/>
                <a:cs typeface="Times New Roman" panose="02020603050405020304" pitchFamily="18" charset="0"/>
              </a:rPr>
              <a:t>Electron density = all bonded atoms and </a:t>
            </a:r>
            <a:r>
              <a:rPr lang="EN-US" altLang="EN-US" sz="3600" dirty="0" err="1">
                <a:solidFill>
                  <a:srgbClr val="002060"/>
                </a:solidFill>
                <a:effectLst/>
                <a:latin typeface="Times New Roman" panose="02020603050405020304" pitchFamily="18" charset="0"/>
                <a:cs typeface="Times New Roman" panose="02020603050405020304" pitchFamily="18" charset="0"/>
              </a:rPr>
              <a:t>unbonded</a:t>
            </a:r>
            <a:r>
              <a:rPr lang="EN-US" altLang="EN-US" sz="3600" dirty="0">
                <a:solidFill>
                  <a:srgbClr val="002060"/>
                </a:solidFill>
                <a:effectLst/>
                <a:latin typeface="Times New Roman" panose="02020603050405020304" pitchFamily="18" charset="0"/>
                <a:cs typeface="Times New Roman" panose="02020603050405020304" pitchFamily="18" charset="0"/>
              </a:rPr>
              <a:t> </a:t>
            </a:r>
            <a:r>
              <a:rPr lang="EN-US" altLang="EN-US" sz="3600" dirty="0" smtClean="0">
                <a:solidFill>
                  <a:srgbClr val="002060"/>
                </a:solidFill>
                <a:effectLst/>
                <a:latin typeface="Times New Roman" panose="02020603050405020304" pitchFamily="18" charset="0"/>
                <a:cs typeface="Times New Roman" panose="02020603050405020304" pitchFamily="18" charset="0"/>
              </a:rPr>
              <a:t>electron pairs </a:t>
            </a:r>
            <a:r>
              <a:rPr lang="EN-US" altLang="EN-US" sz="3600" dirty="0">
                <a:solidFill>
                  <a:srgbClr val="002060"/>
                </a:solidFill>
                <a:effectLst/>
                <a:latin typeface="Times New Roman" panose="02020603050405020304" pitchFamily="18" charset="0"/>
                <a:cs typeface="Times New Roman" panose="02020603050405020304" pitchFamily="18" charset="0"/>
              </a:rPr>
              <a:t>connected to the central atom</a:t>
            </a:r>
            <a:endParaRPr lang="en-US" altLang="EN-US" sz="3600" dirty="0">
              <a:solidFill>
                <a:srgbClr val="002060"/>
              </a:solidFill>
              <a:effectLst/>
              <a:latin typeface="Times New Roman" panose="02020603050405020304" pitchFamily="18" charset="0"/>
              <a:cs typeface="Times New Roman" panose="02020603050405020304" pitchFamily="18" charset="0"/>
            </a:endParaRPr>
          </a:p>
          <a:p>
            <a:pPr marL="0" indent="0" eaLnBrk="1" hangingPunct="1">
              <a:buClr>
                <a:srgbClr val="002060"/>
              </a:buClr>
              <a:buFont typeface="Wingdings" panose="05000000000000000000" pitchFamily="2" charset="2"/>
              <a:buNone/>
              <a:defRPr/>
            </a:pPr>
            <a:endParaRPr lang="en-US" altLang="en-US" sz="3600" dirty="0">
              <a:solidFill>
                <a:srgbClr val="002060"/>
              </a:solidFill>
              <a:effectLst/>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455613" y="-78640"/>
            <a:ext cx="8226425" cy="1143000"/>
          </a:xfrm>
        </p:spPr>
        <p:txBody>
          <a:bodyPr/>
          <a:lstStyle/>
          <a:p>
            <a:pPr eaLnBrk="1" hangingPunct="1">
              <a:defRPr/>
            </a:pPr>
            <a:r>
              <a:rPr lang="en-US" altLang="en-US" sz="5000" dirty="0">
                <a:solidFill>
                  <a:srgbClr val="002060"/>
                </a:solidFill>
                <a:latin typeface="Times New Roman" panose="02020603050405020304" pitchFamily="18" charset="0"/>
                <a:cs typeface="Times New Roman" panose="02020603050405020304" pitchFamily="18" charset="0"/>
              </a:rPr>
              <a:t>VSEPR THEORY</a:t>
            </a:r>
            <a:r>
              <a:rPr lang="en-US" altLang="en-US" sz="5000" dirty="0" smtClean="0">
                <a:solidFill>
                  <a:srgbClr val="002060"/>
                </a:solidFill>
                <a:latin typeface="Times New Roman" panose="02020603050405020304" pitchFamily="18" charset="0"/>
                <a:cs typeface="Times New Roman" panose="02020603050405020304" pitchFamily="18" charset="0"/>
              </a:rPr>
              <a:t>:</a:t>
            </a:r>
            <a:endParaRPr lang="en-US" altLang="en-US" sz="5000"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16524" y="844068"/>
            <a:ext cx="8636147" cy="769441"/>
          </a:xfrm>
          <a:prstGeom prst="rect">
            <a:avLst/>
          </a:prstGeom>
          <a:noFill/>
        </p:spPr>
        <p:txBody>
          <a:bodyPr wrap="none" rtlCol="0">
            <a:spAutoFit/>
          </a:bodyPr>
          <a:lstStyle/>
          <a:p>
            <a:r>
              <a:rPr lang="en-US" altLang="en-US" sz="4400" dirty="0" smtClean="0">
                <a:solidFill>
                  <a:srgbClr val="002060"/>
                </a:solidFill>
                <a:latin typeface="Times New Roman" panose="02020603050405020304" pitchFamily="18" charset="0"/>
                <a:cs typeface="Times New Roman" panose="02020603050405020304" pitchFamily="18" charset="0"/>
              </a:rPr>
              <a:t>Procedures </a:t>
            </a:r>
            <a:r>
              <a:rPr lang="en-US" altLang="en-US" sz="4400" dirty="0">
                <a:solidFill>
                  <a:srgbClr val="002060"/>
                </a:solidFill>
                <a:latin typeface="Times New Roman" panose="02020603050405020304" pitchFamily="18" charset="0"/>
                <a:cs typeface="Times New Roman" panose="02020603050405020304" pitchFamily="18" charset="0"/>
              </a:rPr>
              <a:t>to determine Geometry</a:t>
            </a:r>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1598613"/>
            <a:ext cx="9144000" cy="5259387"/>
          </a:xfrm>
        </p:spPr>
        <p:txBody>
          <a:bodyPr/>
          <a:lstStyle/>
          <a:p>
            <a:pPr marL="0" indent="0" eaLnBrk="1" hangingPunct="1">
              <a:buClr>
                <a:srgbClr val="002060"/>
              </a:buClr>
              <a:buNone/>
              <a:defRPr/>
            </a:pPr>
            <a:r>
              <a:rPr lang="EN-US" altLang="EN-US" sz="4200" dirty="0" smtClean="0">
                <a:solidFill>
                  <a:srgbClr val="002060"/>
                </a:solidFill>
                <a:effectLst/>
                <a:latin typeface="Times New Roman" panose="02020603050405020304" pitchFamily="18" charset="0"/>
                <a:cs typeface="Times New Roman" panose="02020603050405020304" pitchFamily="18" charset="0"/>
              </a:rPr>
              <a:t>4) </a:t>
            </a:r>
            <a:r>
              <a:rPr lang="EN-US" altLang="EN-US" sz="4400" dirty="0">
                <a:solidFill>
                  <a:srgbClr val="002060"/>
                </a:solidFill>
                <a:effectLst/>
                <a:latin typeface="Times New Roman" panose="02020603050405020304" pitchFamily="18" charset="0"/>
                <a:cs typeface="Times New Roman" panose="02020603050405020304" pitchFamily="18" charset="0"/>
              </a:rPr>
              <a:t>Determine the </a:t>
            </a:r>
            <a:r>
              <a:rPr lang="EN-US" altLang="EN-US" sz="4400" b="1" dirty="0">
                <a:solidFill>
                  <a:srgbClr val="002060"/>
                </a:solidFill>
                <a:effectLst/>
                <a:latin typeface="Times New Roman" panose="02020603050405020304" pitchFamily="18" charset="0"/>
                <a:cs typeface="Times New Roman" panose="02020603050405020304" pitchFamily="18" charset="0"/>
              </a:rPr>
              <a:t>molecular geometry</a:t>
            </a:r>
            <a:r>
              <a:rPr lang="EN-US" altLang="EN-US" sz="4400" dirty="0">
                <a:solidFill>
                  <a:srgbClr val="002060"/>
                </a:solidFill>
                <a:effectLst/>
                <a:latin typeface="Times New Roman" panose="02020603050405020304" pitchFamily="18" charset="0"/>
                <a:cs typeface="Times New Roman" panose="02020603050405020304" pitchFamily="18" charset="0"/>
              </a:rPr>
              <a:t> (Accounting for all </a:t>
            </a:r>
            <a:r>
              <a:rPr lang="EN-US" altLang="EN-US" sz="4400" b="1" i="1" dirty="0">
                <a:solidFill>
                  <a:srgbClr val="002060"/>
                </a:solidFill>
                <a:effectLst/>
                <a:latin typeface="Times New Roman" panose="02020603050405020304" pitchFamily="18" charset="0"/>
                <a:cs typeface="Times New Roman" panose="02020603050405020304" pitchFamily="18" charset="0"/>
              </a:rPr>
              <a:t>electron pairs</a:t>
            </a:r>
            <a:r>
              <a:rPr lang="EN-US" altLang="EN-US" sz="4400" dirty="0">
                <a:solidFill>
                  <a:srgbClr val="002060"/>
                </a:solidFill>
                <a:effectLst/>
                <a:latin typeface="Times New Roman" panose="02020603050405020304" pitchFamily="18" charset="0"/>
                <a:cs typeface="Times New Roman" panose="02020603050405020304" pitchFamily="18" charset="0"/>
              </a:rPr>
              <a:t> and </a:t>
            </a:r>
            <a:r>
              <a:rPr lang="EN-US" altLang="EN-US" sz="4400" b="1" i="1" dirty="0">
                <a:solidFill>
                  <a:srgbClr val="002060"/>
                </a:solidFill>
                <a:effectLst/>
                <a:latin typeface="Times New Roman" panose="02020603050405020304" pitchFamily="18" charset="0"/>
                <a:cs typeface="Times New Roman" panose="02020603050405020304" pitchFamily="18" charset="0"/>
              </a:rPr>
              <a:t>atoms</a:t>
            </a:r>
            <a:r>
              <a:rPr lang="EN-US" altLang="EN-US" sz="4400" dirty="0">
                <a:solidFill>
                  <a:srgbClr val="002060"/>
                </a:solidFill>
                <a:effectLst/>
                <a:latin typeface="Times New Roman" panose="02020603050405020304" pitchFamily="18" charset="0"/>
                <a:cs typeface="Times New Roman" panose="02020603050405020304" pitchFamily="18" charset="0"/>
              </a:rPr>
              <a:t> bonded to the central atom)</a:t>
            </a:r>
            <a:endParaRPr lang="EN-US" altLang="EN-US" sz="4400" dirty="0">
              <a:solidFill>
                <a:srgbClr val="002060"/>
              </a:solidFill>
              <a:effectLst/>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455613" y="-160701"/>
            <a:ext cx="8226425" cy="1143000"/>
          </a:xfrm>
        </p:spPr>
        <p:txBody>
          <a:bodyPr/>
          <a:lstStyle/>
          <a:p>
            <a:pPr eaLnBrk="1" hangingPunct="1">
              <a:defRPr/>
            </a:pPr>
            <a:r>
              <a:rPr lang="en-US" altLang="en-US" sz="5000" dirty="0">
                <a:solidFill>
                  <a:srgbClr val="002060"/>
                </a:solidFill>
                <a:latin typeface="Times New Roman" panose="02020603050405020304" pitchFamily="18" charset="0"/>
                <a:cs typeface="Times New Roman" panose="02020603050405020304" pitchFamily="18" charset="0"/>
              </a:rPr>
              <a:t>VSEPR THEORY</a:t>
            </a:r>
            <a:r>
              <a:rPr lang="en-US" altLang="en-US" sz="5000" dirty="0" smtClean="0">
                <a:solidFill>
                  <a:srgbClr val="002060"/>
                </a:solidFill>
                <a:latin typeface="Times New Roman" panose="02020603050405020304" pitchFamily="18" charset="0"/>
                <a:cs typeface="Times New Roman" panose="02020603050405020304" pitchFamily="18" charset="0"/>
              </a:rPr>
              <a:t>:</a:t>
            </a:r>
            <a:endParaRPr lang="en-US" altLang="en-US" sz="5000"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16524" y="762007"/>
            <a:ext cx="8636147" cy="769441"/>
          </a:xfrm>
          <a:prstGeom prst="rect">
            <a:avLst/>
          </a:prstGeom>
          <a:noFill/>
        </p:spPr>
        <p:txBody>
          <a:bodyPr wrap="none" rtlCol="0">
            <a:spAutoFit/>
          </a:bodyPr>
          <a:lstStyle/>
          <a:p>
            <a:r>
              <a:rPr lang="en-US" altLang="en-US" sz="4400" dirty="0" smtClean="0">
                <a:solidFill>
                  <a:srgbClr val="002060"/>
                </a:solidFill>
                <a:latin typeface="Times New Roman" panose="02020603050405020304" pitchFamily="18" charset="0"/>
                <a:cs typeface="Times New Roman" panose="02020603050405020304" pitchFamily="18" charset="0"/>
              </a:rPr>
              <a:t>Procedures </a:t>
            </a:r>
            <a:r>
              <a:rPr lang="en-US" altLang="en-US" sz="4400" dirty="0">
                <a:solidFill>
                  <a:srgbClr val="002060"/>
                </a:solidFill>
                <a:latin typeface="Times New Roman" panose="02020603050405020304" pitchFamily="18" charset="0"/>
                <a:cs typeface="Times New Roman" panose="02020603050405020304" pitchFamily="18" charset="0"/>
              </a:rPr>
              <a:t>to determine Geometry</a:t>
            </a:r>
            <a:endParaRPr lang="en-US" sz="4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0" y="1066800"/>
            <a:ext cx="9144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2800" u="sng" dirty="0">
                <a:solidFill>
                  <a:srgbClr val="002060"/>
                </a:solidFill>
                <a:latin typeface="Times New Roman" panose="02020603050405020304" pitchFamily="18" charset="0"/>
                <a:cs typeface="Times New Roman" panose="02020603050405020304" pitchFamily="18" charset="0"/>
              </a:rPr>
              <a:t>Common shapes you should know</a:t>
            </a:r>
          </a:p>
          <a:p>
            <a:r>
              <a:rPr lang="en-US" altLang="en-US" sz="2800" dirty="0">
                <a:solidFill>
                  <a:srgbClr val="002060"/>
                </a:solidFill>
                <a:latin typeface="Times New Roman" panose="02020603050405020304" pitchFamily="18" charset="0"/>
                <a:cs typeface="Times New Roman" panose="02020603050405020304" pitchFamily="18" charset="0"/>
              </a:rPr>
              <a:t>Tetrahedral</a:t>
            </a:r>
            <a:r>
              <a:rPr lang="en-US" altLang="en-US" sz="2800" b="0" dirty="0">
                <a:solidFill>
                  <a:srgbClr val="002060"/>
                </a:solidFill>
                <a:latin typeface="Times New Roman" panose="02020603050405020304" pitchFamily="18" charset="0"/>
                <a:cs typeface="Times New Roman" panose="02020603050405020304" pitchFamily="18" charset="0"/>
              </a:rPr>
              <a:t>:  Tetrahedral molecules look like pyramids with four faces.  Each point on the pyramid corresponds to an atom that's attached to the central atom.  Bond angles are 109.5 degrees.</a:t>
            </a:r>
          </a:p>
          <a:p>
            <a:endParaRPr lang="en-US" altLang="en-US" sz="2800" b="0" dirty="0">
              <a:solidFill>
                <a:srgbClr val="002060"/>
              </a:solidFill>
              <a:latin typeface="Times New Roman" panose="02020603050405020304" pitchFamily="18" charset="0"/>
              <a:cs typeface="Times New Roman" panose="02020603050405020304" pitchFamily="18" charset="0"/>
            </a:endParaRPr>
          </a:p>
          <a:p>
            <a:endParaRPr lang="en-US" altLang="en-US" sz="2800" b="0" dirty="0">
              <a:solidFill>
                <a:srgbClr val="002060"/>
              </a:solidFill>
              <a:latin typeface="Times New Roman" panose="02020603050405020304" pitchFamily="18" charset="0"/>
              <a:cs typeface="Times New Roman" panose="02020603050405020304" pitchFamily="18" charset="0"/>
            </a:endParaRPr>
          </a:p>
          <a:p>
            <a:pPr algn="ctr"/>
            <a:endParaRPr lang="en-US" altLang="en-US" sz="2800" b="0" dirty="0">
              <a:solidFill>
                <a:srgbClr val="002060"/>
              </a:solidFill>
              <a:latin typeface="Times New Roman" panose="02020603050405020304" pitchFamily="18" charset="0"/>
              <a:cs typeface="Times New Roman" panose="02020603050405020304" pitchFamily="18" charset="0"/>
            </a:endParaRPr>
          </a:p>
        </p:txBody>
      </p:sp>
      <p:pic>
        <p:nvPicPr>
          <p:cNvPr id="1126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950" y="2925763"/>
            <a:ext cx="3733800" cy="392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2"/>
          <p:cNvSpPr>
            <a:spLocks noGrp="1" noChangeArrowheads="1"/>
          </p:cNvSpPr>
          <p:nvPr>
            <p:ph type="title"/>
          </p:nvPr>
        </p:nvSpPr>
        <p:spPr>
          <a:xfrm>
            <a:off x="455613" y="-231775"/>
            <a:ext cx="8226425" cy="1143000"/>
          </a:xfrm>
        </p:spPr>
        <p:txBody>
          <a:bodyPr/>
          <a:lstStyle/>
          <a:p>
            <a:pPr eaLnBrk="1" hangingPunct="1">
              <a:defRPr/>
            </a:pPr>
            <a:r>
              <a:rPr lang="en-US" altLang="en-US" sz="5000">
                <a:solidFill>
                  <a:srgbClr val="002060"/>
                </a:solidFill>
                <a:latin typeface="Times New Roman" panose="02020603050405020304" pitchFamily="18" charset="0"/>
                <a:cs typeface="Times New Roman" panose="02020603050405020304" pitchFamily="18" charset="0"/>
              </a:rPr>
              <a:t>VSEPR THEORY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ing Grid">
  <a:themeElements>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fontScheme name="Fading 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512</Words>
  <Application>Microsoft Office PowerPoint</Application>
  <PresentationFormat>On-screen Show (4:3)</PresentationFormat>
  <Paragraphs>121</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Wingdings</vt:lpstr>
      <vt:lpstr>Fading Grid</vt:lpstr>
      <vt:lpstr>VSEPR THEORY</vt:lpstr>
      <vt:lpstr>PowerPoint Presentation</vt:lpstr>
      <vt:lpstr>VSEPR THEORY</vt:lpstr>
      <vt:lpstr>VSEPR THEORY</vt:lpstr>
      <vt:lpstr>VSEPR THEORY:</vt:lpstr>
      <vt:lpstr>VSEPR THEORY:</vt:lpstr>
      <vt:lpstr>VSEPR THEORY:</vt:lpstr>
      <vt:lpstr>VSEPR THEORY:</vt:lpstr>
      <vt:lpstr>VSEPR THEORY</vt:lpstr>
      <vt:lpstr>VSEPR THEORY</vt:lpstr>
      <vt:lpstr>VSEPR THEORY</vt:lpstr>
      <vt:lpstr>VSEPR THEORY</vt:lpstr>
      <vt:lpstr>VSEPR THEORY</vt:lpstr>
      <vt:lpstr>VSEPR THEORY:  Example: BF3</vt:lpstr>
      <vt:lpstr>VSEPR THEORY:  Example: BF3</vt:lpstr>
      <vt:lpstr>VSEPR THEORY:  Example: BF3</vt:lpstr>
      <vt:lpstr>VSEPR THEORY:  Example: BF3</vt:lpstr>
      <vt:lpstr>VSEPR THEORY:  Example: CH4</vt:lpstr>
      <vt:lpstr>VSEPR THEORY:  Example: CH4</vt:lpstr>
      <vt:lpstr>VSEPR THEORY:  Example: CH4</vt:lpstr>
      <vt:lpstr>VSEPR THEORY:  Example: NH3</vt:lpstr>
      <vt:lpstr>VSEPR THEORY:  Example: NH3</vt:lpstr>
      <vt:lpstr>VSEPR THEORY:  Example: NH3</vt:lpstr>
      <vt:lpstr>VSEPR THEORY:  Example: H2O</vt:lpstr>
      <vt:lpstr>VSEPR THEORY:  Example: H2O</vt:lpstr>
      <vt:lpstr>VSEPR THEORY:  Example: H2O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VSEPR THEORY</dc:title>
  <cp:lastModifiedBy>Gehring, Carl</cp:lastModifiedBy>
  <cp:revision>7</cp:revision>
  <dcterms:modified xsi:type="dcterms:W3CDTF">2016-11-04T16:21:03Z</dcterms:modified>
</cp:coreProperties>
</file>